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631" r:id="rId1"/>
  </p:sldMasterIdLst>
  <p:notesMasterIdLst>
    <p:notesMasterId r:id="rId136"/>
  </p:notesMasterIdLst>
  <p:sldIdLst>
    <p:sldId id="256" r:id="rId2"/>
    <p:sldId id="1257" r:id="rId3"/>
    <p:sldId id="1258" r:id="rId4"/>
    <p:sldId id="1259" r:id="rId5"/>
    <p:sldId id="258" r:id="rId6"/>
    <p:sldId id="287" r:id="rId7"/>
    <p:sldId id="263" r:id="rId8"/>
    <p:sldId id="308" r:id="rId9"/>
    <p:sldId id="274" r:id="rId10"/>
    <p:sldId id="288" r:id="rId11"/>
    <p:sldId id="259" r:id="rId12"/>
    <p:sldId id="262" r:id="rId13"/>
    <p:sldId id="261" r:id="rId14"/>
    <p:sldId id="298" r:id="rId15"/>
    <p:sldId id="299" r:id="rId16"/>
    <p:sldId id="276" r:id="rId17"/>
    <p:sldId id="272" r:id="rId18"/>
    <p:sldId id="281" r:id="rId19"/>
    <p:sldId id="277" r:id="rId20"/>
    <p:sldId id="278" r:id="rId21"/>
    <p:sldId id="283" r:id="rId22"/>
    <p:sldId id="266" r:id="rId23"/>
    <p:sldId id="304" r:id="rId24"/>
    <p:sldId id="305" r:id="rId25"/>
    <p:sldId id="318" r:id="rId26"/>
    <p:sldId id="967" r:id="rId27"/>
    <p:sldId id="968" r:id="rId28"/>
    <p:sldId id="339" r:id="rId29"/>
    <p:sldId id="341" r:id="rId30"/>
    <p:sldId id="309" r:id="rId31"/>
    <p:sldId id="312" r:id="rId32"/>
    <p:sldId id="319" r:id="rId33"/>
    <p:sldId id="314" r:id="rId34"/>
    <p:sldId id="963" r:id="rId35"/>
    <p:sldId id="973" r:id="rId36"/>
    <p:sldId id="974" r:id="rId37"/>
    <p:sldId id="975" r:id="rId38"/>
    <p:sldId id="976" r:id="rId39"/>
    <p:sldId id="1178" r:id="rId40"/>
    <p:sldId id="1179" r:id="rId41"/>
    <p:sldId id="1180" r:id="rId42"/>
    <p:sldId id="1183" r:id="rId43"/>
    <p:sldId id="1185" r:id="rId44"/>
    <p:sldId id="1210" r:id="rId45"/>
    <p:sldId id="257" r:id="rId46"/>
    <p:sldId id="1211" r:id="rId47"/>
    <p:sldId id="1212" r:id="rId48"/>
    <p:sldId id="269" r:id="rId49"/>
    <p:sldId id="323" r:id="rId50"/>
    <p:sldId id="320" r:id="rId51"/>
    <p:sldId id="322" r:id="rId52"/>
    <p:sldId id="313" r:id="rId53"/>
    <p:sldId id="303" r:id="rId54"/>
    <p:sldId id="321" r:id="rId55"/>
    <p:sldId id="1214" r:id="rId56"/>
    <p:sldId id="1215" r:id="rId57"/>
    <p:sldId id="1216" r:id="rId58"/>
    <p:sldId id="1213" r:id="rId59"/>
    <p:sldId id="324" r:id="rId60"/>
    <p:sldId id="326" r:id="rId61"/>
    <p:sldId id="327" r:id="rId62"/>
    <p:sldId id="325" r:id="rId63"/>
    <p:sldId id="329" r:id="rId64"/>
    <p:sldId id="331" r:id="rId65"/>
    <p:sldId id="333" r:id="rId66"/>
    <p:sldId id="332" r:id="rId67"/>
    <p:sldId id="338" r:id="rId68"/>
    <p:sldId id="334" r:id="rId69"/>
    <p:sldId id="335" r:id="rId70"/>
    <p:sldId id="336" r:id="rId71"/>
    <p:sldId id="337" r:id="rId72"/>
    <p:sldId id="1217" r:id="rId73"/>
    <p:sldId id="1218" r:id="rId74"/>
    <p:sldId id="268" r:id="rId75"/>
    <p:sldId id="1219" r:id="rId76"/>
    <p:sldId id="260" r:id="rId77"/>
    <p:sldId id="267" r:id="rId78"/>
    <p:sldId id="1220" r:id="rId79"/>
    <p:sldId id="290" r:id="rId80"/>
    <p:sldId id="291" r:id="rId81"/>
    <p:sldId id="292" r:id="rId82"/>
    <p:sldId id="1221" r:id="rId83"/>
    <p:sldId id="1222" r:id="rId84"/>
    <p:sldId id="1223" r:id="rId85"/>
    <p:sldId id="1224" r:id="rId86"/>
    <p:sldId id="1225" r:id="rId87"/>
    <p:sldId id="1226" r:id="rId88"/>
    <p:sldId id="1227" r:id="rId89"/>
    <p:sldId id="273" r:id="rId90"/>
    <p:sldId id="1228" r:id="rId91"/>
    <p:sldId id="1229" r:id="rId92"/>
    <p:sldId id="264" r:id="rId93"/>
    <p:sldId id="1231" r:id="rId94"/>
    <p:sldId id="1232" r:id="rId95"/>
    <p:sldId id="1230" r:id="rId96"/>
    <p:sldId id="1233" r:id="rId97"/>
    <p:sldId id="1234" r:id="rId98"/>
    <p:sldId id="1235" r:id="rId99"/>
    <p:sldId id="1236" r:id="rId100"/>
    <p:sldId id="1237" r:id="rId101"/>
    <p:sldId id="275" r:id="rId102"/>
    <p:sldId id="1238" r:id="rId103"/>
    <p:sldId id="1239" r:id="rId104"/>
    <p:sldId id="1240" r:id="rId105"/>
    <p:sldId id="1241" r:id="rId106"/>
    <p:sldId id="282" r:id="rId107"/>
    <p:sldId id="1242" r:id="rId108"/>
    <p:sldId id="285" r:id="rId109"/>
    <p:sldId id="1243" r:id="rId110"/>
    <p:sldId id="1244" r:id="rId111"/>
    <p:sldId id="1245" r:id="rId112"/>
    <p:sldId id="1246" r:id="rId113"/>
    <p:sldId id="1247" r:id="rId114"/>
    <p:sldId id="294" r:id="rId115"/>
    <p:sldId id="295" r:id="rId116"/>
    <p:sldId id="296" r:id="rId117"/>
    <p:sldId id="302" r:id="rId118"/>
    <p:sldId id="301" r:id="rId119"/>
    <p:sldId id="1248" r:id="rId120"/>
    <p:sldId id="1249" r:id="rId121"/>
    <p:sldId id="1251" r:id="rId122"/>
    <p:sldId id="1253" r:id="rId123"/>
    <p:sldId id="1252" r:id="rId124"/>
    <p:sldId id="1250" r:id="rId125"/>
    <p:sldId id="279" r:id="rId126"/>
    <p:sldId id="1254" r:id="rId127"/>
    <p:sldId id="1255" r:id="rId128"/>
    <p:sldId id="342" r:id="rId129"/>
    <p:sldId id="344" r:id="rId130"/>
    <p:sldId id="345" r:id="rId131"/>
    <p:sldId id="347" r:id="rId132"/>
    <p:sldId id="271" r:id="rId133"/>
    <p:sldId id="286" r:id="rId134"/>
    <p:sldId id="1256" r:id="rId1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93" autoAdjust="0"/>
    <p:restoredTop sz="80392" autoAdjust="0"/>
  </p:normalViewPr>
  <p:slideViewPr>
    <p:cSldViewPr snapToGrid="0">
      <p:cViewPr varScale="1">
        <p:scale>
          <a:sx n="83" d="100"/>
          <a:sy n="83" d="100"/>
        </p:scale>
        <p:origin x="12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8D1EC-EE84-4F23-9F84-7CE0D72DA987}" type="datetimeFigureOut">
              <a:rPr lang="en-US" smtClean="0"/>
              <a:t>5/6/19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BFCD7A-0AF3-4FBE-909D-8E85261255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767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FCD7A-0AF3-4FBE-909D-8E85261255B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443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ext Box 1"/>
          <p:cNvSpPr txBox="1">
            <a:spLocks noChangeArrowheads="1"/>
          </p:cNvSpPr>
          <p:nvPr/>
        </p:nvSpPr>
        <p:spPr bwMode="auto">
          <a:xfrm>
            <a:off x="2265128" y="726094"/>
            <a:ext cx="2772245" cy="35805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0658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73184" y="4554201"/>
            <a:ext cx="5356133" cy="4314943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53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ext Box 1"/>
          <p:cNvSpPr txBox="1">
            <a:spLocks noChangeArrowheads="1"/>
          </p:cNvSpPr>
          <p:nvPr/>
        </p:nvSpPr>
        <p:spPr bwMode="auto">
          <a:xfrm>
            <a:off x="2265128" y="726094"/>
            <a:ext cx="2772245" cy="35805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5778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73184" y="4554201"/>
            <a:ext cx="5356133" cy="4314943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249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id="{985F6FC1-C0A1-3942-A937-9FBAEAA2D3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AFBB4AE-DE97-814F-9A8E-52908D437940}" type="slidenum">
              <a:rPr lang="en-US" altLang="en-US" sz="1200" smtClean="0"/>
              <a:pPr/>
              <a:t>45</a:t>
            </a:fld>
            <a:endParaRPr lang="en-US" altLang="en-US" sz="1200"/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7FDC7694-0FC9-2D46-A07B-C5FE10982E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533C05F9-CEF7-6F4E-BF26-D5AFE21336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z="1000"/>
              <a:t>Makefiles provide a way for separate compilation. When a file from a project is changed, only the files that depend on the changed file are compiled.</a:t>
            </a:r>
          </a:p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8852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>
            <a:extLst>
              <a:ext uri="{FF2B5EF4-FFF2-40B4-BE49-F238E27FC236}">
                <a16:creationId xmlns:a16="http://schemas.microsoft.com/office/drawing/2014/main" id="{E033BC05-7376-7749-8B2D-2E24636052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2406070-3585-7A47-A767-F6BE3AF4E68A}" type="slidenum">
              <a:rPr lang="en-US" altLang="en-US" sz="1200" smtClean="0"/>
              <a:pPr/>
              <a:t>48</a:t>
            </a:fld>
            <a:endParaRPr lang="en-US" altLang="en-US" sz="1200"/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35A68F3E-30E7-524F-BB47-4D0B9EC574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05B2890B-1BB7-514B-83DD-2CCDF9E9C5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55990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FCD7A-0AF3-4FBE-909D-8E85261255B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91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FCD7A-0AF3-4FBE-909D-8E85261255B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1372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FCD7A-0AF3-4FBE-909D-8E85261255BF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0332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FCD7A-0AF3-4FBE-909D-8E85261255BF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3215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FCD7A-0AF3-4FBE-909D-8E85261255BF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4811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FCD7A-0AF3-4FBE-909D-8E85261255BF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645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FCD7A-0AF3-4FBE-909D-8E85261255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913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FCD7A-0AF3-4FBE-909D-8E85261255BF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2813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If SA_SIGINFO is specified in </a:t>
            </a:r>
            <a:r>
              <a:rPr lang="en-US" dirty="0" err="1"/>
              <a:t>sa_flags</a:t>
            </a:r>
            <a:r>
              <a:rPr lang="en-US" dirty="0"/>
              <a:t>, then </a:t>
            </a:r>
            <a:r>
              <a:rPr lang="en-US" dirty="0" err="1"/>
              <a:t>sa_sigaction</a:t>
            </a:r>
            <a:r>
              <a:rPr lang="en-US" dirty="0"/>
              <a:t>  (instead  of</a:t>
            </a:r>
          </a:p>
          <a:p>
            <a:r>
              <a:rPr lang="en-US" dirty="0"/>
              <a:t>       </a:t>
            </a:r>
            <a:r>
              <a:rPr lang="en-US" dirty="0" err="1"/>
              <a:t>sa_handler</a:t>
            </a:r>
            <a:r>
              <a:rPr lang="en-US" dirty="0"/>
              <a:t>)  specifies  the  signal-handling function for </a:t>
            </a:r>
            <a:r>
              <a:rPr lang="en-US" dirty="0" err="1"/>
              <a:t>signum</a:t>
            </a:r>
            <a:r>
              <a:rPr lang="en-US" dirty="0"/>
              <a:t>.  This</a:t>
            </a:r>
          </a:p>
          <a:p>
            <a:r>
              <a:rPr lang="en-US" dirty="0"/>
              <a:t>       function receives the signal number as its first argument, a pointer to</a:t>
            </a:r>
          </a:p>
          <a:p>
            <a:r>
              <a:rPr lang="en-US" dirty="0"/>
              <a:t>       a  </a:t>
            </a:r>
            <a:r>
              <a:rPr lang="en-US" dirty="0" err="1"/>
              <a:t>siginfo_t</a:t>
            </a:r>
            <a:r>
              <a:rPr lang="en-US" dirty="0"/>
              <a:t> as its second argument and a pointer to a </a:t>
            </a:r>
            <a:r>
              <a:rPr lang="en-US" dirty="0" err="1"/>
              <a:t>ucontext_t</a:t>
            </a:r>
            <a:r>
              <a:rPr lang="en-US" dirty="0"/>
              <a:t> (cast</a:t>
            </a:r>
          </a:p>
          <a:p>
            <a:r>
              <a:rPr lang="en-US" dirty="0"/>
              <a:t>       to void *) as its third  argument.   (Commonly,  the  handler  function</a:t>
            </a:r>
          </a:p>
          <a:p>
            <a:r>
              <a:rPr lang="en-US" dirty="0"/>
              <a:t>       doesn't make any use of the third argument.  See </a:t>
            </a:r>
            <a:r>
              <a:rPr lang="en-US" dirty="0" err="1"/>
              <a:t>getcontext</a:t>
            </a:r>
            <a:r>
              <a:rPr lang="en-US" dirty="0"/>
              <a:t>(3) for fur-</a:t>
            </a:r>
          </a:p>
          <a:p>
            <a:r>
              <a:rPr lang="en-US" dirty="0"/>
              <a:t>       </a:t>
            </a:r>
            <a:r>
              <a:rPr lang="en-US" dirty="0" err="1"/>
              <a:t>ther</a:t>
            </a:r>
            <a:r>
              <a:rPr lang="en-US" dirty="0"/>
              <a:t> information about </a:t>
            </a:r>
            <a:r>
              <a:rPr lang="en-US" dirty="0" err="1"/>
              <a:t>ucontext_t</a:t>
            </a:r>
            <a:r>
              <a:rPr lang="en-US" dirty="0"/>
              <a:t>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FCD7A-0AF3-4FBE-909D-8E85261255BF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5067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FCD7A-0AF3-4FBE-909D-8E85261255BF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4188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FCD7A-0AF3-4FBE-909D-8E85261255BF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132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FCD7A-0AF3-4FBE-909D-8E85261255BF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2087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FCD7A-0AF3-4FBE-909D-8E85261255BF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8580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FCD7A-0AF3-4FBE-909D-8E85261255BF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4059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FCD7A-0AF3-4FBE-909D-8E85261255BF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2900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FCD7A-0AF3-4FBE-909D-8E85261255BF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0550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FCD7A-0AF3-4FBE-909D-8E85261255BF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360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FCD7A-0AF3-4FBE-909D-8E85261255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218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16FFBB8D-9C25-3348-A2F1-327782E616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80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080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080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080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080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19A9285-A1F9-3E45-A95B-E2D7434331D8}" type="slidenum">
              <a:rPr lang="en-US" altLang="en-US">
                <a:latin typeface="Helvetica" pitchFamily="2" charset="0"/>
              </a:rPr>
              <a:pPr/>
              <a:t>106</a:t>
            </a:fld>
            <a:endParaRPr lang="en-US" altLang="en-US">
              <a:latin typeface="Helvetica" pitchFamily="2" charset="0"/>
            </a:endParaRP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03EF09B1-E207-D547-AA7F-E0AFBCFB95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D7C1E4F2-E228-1249-BB5D-B67A5B7D6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7209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278970D4-6DF0-A248-969F-59D969D66D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0984C86B-AB9D-EA42-AC38-ACE4FD0439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6307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6F1487B2-CA34-6E44-B370-AD4609AF2F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80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080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080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080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080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A7B0003-0043-5245-8488-2CCD72BF0296}" type="slidenum">
              <a:rPr lang="en-US" altLang="en-US">
                <a:latin typeface="Helvetica" pitchFamily="2" charset="0"/>
              </a:rPr>
              <a:pPr/>
              <a:t>108</a:t>
            </a:fld>
            <a:endParaRPr lang="en-US" altLang="en-US">
              <a:latin typeface="Helvetica" pitchFamily="2" charset="0"/>
            </a:endParaRP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2B16E209-5047-AD44-8201-E206277BD1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F7F184D0-3A81-4B4D-B66A-745C81DFB5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9956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FCD7A-0AF3-4FBE-909D-8E85261255BF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6297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FCD7A-0AF3-4FBE-909D-8E85261255BF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7313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FCD7A-0AF3-4FBE-909D-8E85261255BF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629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FCD7A-0AF3-4FBE-909D-8E85261255BF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5493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1">
            <a:extLst>
              <a:ext uri="{FF2B5EF4-FFF2-40B4-BE49-F238E27FC236}">
                <a16:creationId xmlns:a16="http://schemas.microsoft.com/office/drawing/2014/main" id="{5510BD5A-A7FD-054B-BD0B-8A2129D8A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0175" y="914400"/>
            <a:ext cx="4056063" cy="313531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43" name="Text Box 2">
            <a:extLst>
              <a:ext uri="{FF2B5EF4-FFF2-40B4-BE49-F238E27FC236}">
                <a16:creationId xmlns:a16="http://schemas.microsoft.com/office/drawing/2014/main" id="{8C69D1E6-8D50-9F43-AFF9-8F5F288D403C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46163" y="4352925"/>
            <a:ext cx="4770437" cy="3476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348882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1">
            <a:extLst>
              <a:ext uri="{FF2B5EF4-FFF2-40B4-BE49-F238E27FC236}">
                <a16:creationId xmlns:a16="http://schemas.microsoft.com/office/drawing/2014/main" id="{905D526F-0B8E-5345-8CB1-73C109BE6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0175" y="914400"/>
            <a:ext cx="4056063" cy="313531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795" name="Text Box 2">
            <a:extLst>
              <a:ext uri="{FF2B5EF4-FFF2-40B4-BE49-F238E27FC236}">
                <a16:creationId xmlns:a16="http://schemas.microsoft.com/office/drawing/2014/main" id="{1BF04B4C-8856-2644-B345-8350BA3F3885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46163" y="4352925"/>
            <a:ext cx="4770437" cy="3476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23896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1">
            <a:extLst>
              <a:ext uri="{FF2B5EF4-FFF2-40B4-BE49-F238E27FC236}">
                <a16:creationId xmlns:a16="http://schemas.microsoft.com/office/drawing/2014/main" id="{82EDE70B-C62D-8444-A517-9CF846F1A993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338263" y="914400"/>
            <a:ext cx="4179887" cy="31353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7" name="Text Box 2">
            <a:extLst>
              <a:ext uri="{FF2B5EF4-FFF2-40B4-BE49-F238E27FC236}">
                <a16:creationId xmlns:a16="http://schemas.microsoft.com/office/drawing/2014/main" id="{AC78F29E-0B8D-464D-8B67-9B2B342ED1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46163" y="4352925"/>
            <a:ext cx="4770437" cy="3476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9418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FCD7A-0AF3-4FBE-909D-8E85261255B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1865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FCD7A-0AF3-4FBE-909D-8E85261255BF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96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FCD7A-0AF3-4FBE-909D-8E85261255BF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072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ext Box 1"/>
          <p:cNvSpPr txBox="1">
            <a:spLocks noChangeArrowheads="1"/>
          </p:cNvSpPr>
          <p:nvPr/>
        </p:nvSpPr>
        <p:spPr bwMode="auto">
          <a:xfrm>
            <a:off x="2265128" y="726094"/>
            <a:ext cx="2772245" cy="35805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3490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73184" y="4554201"/>
            <a:ext cx="5356133" cy="4314943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342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ext Box 1"/>
          <p:cNvSpPr txBox="1">
            <a:spLocks noChangeArrowheads="1"/>
          </p:cNvSpPr>
          <p:nvPr/>
        </p:nvSpPr>
        <p:spPr bwMode="auto">
          <a:xfrm>
            <a:off x="2265128" y="726094"/>
            <a:ext cx="2772245" cy="35805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4514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73184" y="4554201"/>
            <a:ext cx="5356133" cy="4314943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07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ext Box 1"/>
          <p:cNvSpPr txBox="1">
            <a:spLocks noChangeArrowheads="1"/>
          </p:cNvSpPr>
          <p:nvPr/>
        </p:nvSpPr>
        <p:spPr bwMode="auto">
          <a:xfrm>
            <a:off x="2265128" y="726094"/>
            <a:ext cx="2772245" cy="35805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5538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73184" y="4554201"/>
            <a:ext cx="5356133" cy="4314943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3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ext Box 1"/>
          <p:cNvSpPr txBox="1">
            <a:spLocks noChangeArrowheads="1"/>
          </p:cNvSpPr>
          <p:nvPr/>
        </p:nvSpPr>
        <p:spPr bwMode="auto">
          <a:xfrm>
            <a:off x="2265128" y="726094"/>
            <a:ext cx="2772245" cy="35805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8610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73184" y="4554201"/>
            <a:ext cx="5356133" cy="4314943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33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CS-392-A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577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CS-392-A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836642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CS-392-A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632097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A5FA4-9F6B-7842-83C4-BDBA777A5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508B8-7785-2B4C-9747-9CA38FEC07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D4CF08-96E3-E943-8B20-E4CAF00BDE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979B52-2967-7B4A-A9D8-5B60F7A33DF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53EED9-46AE-E740-9743-7F97CCB9E44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ABFEF5-D7F3-C341-A896-57474BDA7E0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5F70E1-526B-E146-84E1-9502C0E1922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5206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CS-392-A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344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CS-392-A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1423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474839"/>
            <a:ext cx="3703320" cy="4806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474838"/>
            <a:ext cx="3703320" cy="48062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CS-392-A Systems Programming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822960" y="32605"/>
            <a:ext cx="7543800" cy="9407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7333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6987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6987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2016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CS-392-A Systems Programming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352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CS-392-A Systems Programming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745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2016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CS-392-A Systems Programming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51050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Spring 2016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CS-392-A Systems Programming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8660857-7544-4646-A5A0-CE3434EE97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280909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CS-392-A Systems Programming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973153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2605"/>
            <a:ext cx="7543800" cy="9407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2529" y="1396181"/>
            <a:ext cx="8798943" cy="482346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2529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Spring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CS-392-A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87453" y="6467014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8660857-7544-4646-A5A0-CE3434EE97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556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2" r:id="rId1"/>
    <p:sldLayoutId id="2147484633" r:id="rId2"/>
    <p:sldLayoutId id="2147484634" r:id="rId3"/>
    <p:sldLayoutId id="2147484635" r:id="rId4"/>
    <p:sldLayoutId id="2147484636" r:id="rId5"/>
    <p:sldLayoutId id="2147484637" r:id="rId6"/>
    <p:sldLayoutId id="2147484638" r:id="rId7"/>
    <p:sldLayoutId id="2147484639" r:id="rId8"/>
    <p:sldLayoutId id="2147484640" r:id="rId9"/>
    <p:sldLayoutId id="2147484641" r:id="rId10"/>
    <p:sldLayoutId id="2147484642" r:id="rId11"/>
    <p:sldLayoutId id="2147484643" r:id="rId12"/>
  </p:sldLayoutIdLst>
  <p:hf hdr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ocalhost:8080/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nu.org/software/bash/manual/bashref.html#What-is-a-shell_003f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loyola.edu/~jglenn/702/S2005/Examples/dup2.html" TargetMode="Externa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hyperlink" Target="https://linux.die.net/man/2/shma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8321040" cy="3566160"/>
          </a:xfrm>
        </p:spPr>
        <p:txBody>
          <a:bodyPr>
            <a:normAutofit/>
          </a:bodyPr>
          <a:lstStyle/>
          <a:p>
            <a:r>
              <a:rPr lang="en-US" altLang="zh-CN" dirty="0"/>
              <a:t>Final</a:t>
            </a:r>
            <a:r>
              <a:rPr lang="zh-CN" altLang="en-US" dirty="0"/>
              <a:t> </a:t>
            </a:r>
            <a:r>
              <a:rPr lang="en-US" altLang="zh-CN" dirty="0"/>
              <a:t>Review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/>
              <a:t>Jun</a:t>
            </a:r>
            <a:r>
              <a:rPr lang="zh-CN" altLang="en-US" dirty="0"/>
              <a:t> </a:t>
            </a:r>
            <a:r>
              <a:rPr lang="en-US" altLang="zh-CN" dirty="0"/>
              <a:t>Xu</a:t>
            </a:r>
            <a:endParaRPr lang="en-US" dirty="0"/>
          </a:p>
          <a:p>
            <a:r>
              <a:rPr lang="en-US" dirty="0"/>
              <a:t>CS-392 Systems Programming</a:t>
            </a:r>
          </a:p>
          <a:p>
            <a:r>
              <a:rPr lang="en-US" altLang="zh-CN" dirty="0"/>
              <a:t>Spring</a:t>
            </a:r>
            <a:r>
              <a:rPr lang="en-US" dirty="0"/>
              <a:t> 201</a:t>
            </a:r>
            <a:r>
              <a:rPr lang="en-US" altLang="zh-CN" dirty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132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6DA15-FBA6-E045-B7DB-92557D2D0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  <a:r>
              <a:rPr lang="zh-CN" altLang="en-US" dirty="0"/>
              <a:t> </a:t>
            </a:r>
            <a:r>
              <a:rPr lang="en-US" altLang="zh-CN" dirty="0"/>
              <a:t>Basics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7691E-84A1-9F4C-8E65-E6FF80C5B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7BE78-B62A-4140-AA4B-1B6B112E8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CS-392-A Systems Programming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D194C-2267-0542-9CA5-7356DF272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F5FF231-0500-7A4E-BCBC-DE26E4A17799}"/>
              </a:ext>
            </a:extLst>
          </p:cNvPr>
          <p:cNvSpPr/>
          <p:nvPr/>
        </p:nvSpPr>
        <p:spPr>
          <a:xfrm>
            <a:off x="182202" y="454640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42436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Detaching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b="1" dirty="0" err="1"/>
              <a:t>shmdt</a:t>
            </a:r>
            <a:r>
              <a:rPr lang="en-US" b="1" dirty="0"/>
              <a:t>(</a:t>
            </a:r>
            <a:r>
              <a:rPr lang="en-US" b="1" dirty="0" err="1"/>
              <a:t>const</a:t>
            </a:r>
            <a:r>
              <a:rPr lang="en-US" b="1" dirty="0"/>
              <a:t> void *</a:t>
            </a:r>
            <a:r>
              <a:rPr lang="en-US" b="1" dirty="0" err="1"/>
              <a:t>shmaddr</a:t>
            </a:r>
            <a:r>
              <a:rPr lang="en-US" b="1" dirty="0"/>
              <a:t>);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/>
              <a:t>Detach segment at address </a:t>
            </a:r>
            <a:r>
              <a:rPr lang="en-US" b="1" dirty="0" err="1"/>
              <a:t>shmaddr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100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3229E7A-7AD2-1F49-ADA1-55A757C04EE5}"/>
              </a:ext>
            </a:extLst>
          </p:cNvPr>
          <p:cNvSpPr/>
          <p:nvPr/>
        </p:nvSpPr>
        <p:spPr>
          <a:xfrm>
            <a:off x="172529" y="502999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31941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Shared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b="1" dirty="0" err="1"/>
              <a:t>shmctl</a:t>
            </a:r>
            <a:r>
              <a:rPr lang="en-US" b="1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b="1" dirty="0" err="1"/>
              <a:t>shmid</a:t>
            </a:r>
            <a:r>
              <a:rPr lang="en-US" b="1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b="1" dirty="0" err="1"/>
              <a:t>cmd</a:t>
            </a:r>
            <a:r>
              <a:rPr lang="en-US" b="1" dirty="0"/>
              <a:t>, </a:t>
            </a:r>
            <a:r>
              <a:rPr lang="en-US" b="1" dirty="0" err="1"/>
              <a:t>struct</a:t>
            </a:r>
            <a:r>
              <a:rPr lang="en-US" b="1" dirty="0"/>
              <a:t> </a:t>
            </a:r>
            <a:r>
              <a:rPr lang="en-US" b="1" dirty="0" err="1"/>
              <a:t>shmid_ds</a:t>
            </a:r>
            <a:r>
              <a:rPr lang="en-US" b="1" dirty="0"/>
              <a:t> *</a:t>
            </a:r>
            <a:r>
              <a:rPr lang="en-US" b="1" dirty="0" err="1"/>
              <a:t>buf</a:t>
            </a:r>
            <a:r>
              <a:rPr lang="en-US" b="1" dirty="0"/>
              <a:t> );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 err="1"/>
              <a:t>cmd</a:t>
            </a:r>
            <a:r>
              <a:rPr lang="en-US" b="1" dirty="0"/>
              <a:t> </a:t>
            </a:r>
            <a:r>
              <a:rPr lang="en-US" dirty="0"/>
              <a:t>- </a:t>
            </a:r>
            <a:r>
              <a:rPr lang="en-US" b="1" dirty="0"/>
              <a:t>IPC_RMID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/>
              <a:t>IPC_RMID </a:t>
            </a:r>
            <a:r>
              <a:rPr lang="en-US" dirty="0"/>
              <a:t>– remove the memory segment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101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7068B1-4F9C-F043-9A6E-6A119EED35CE}"/>
              </a:ext>
            </a:extLst>
          </p:cNvPr>
          <p:cNvSpPr/>
          <p:nvPr/>
        </p:nvSpPr>
        <p:spPr>
          <a:xfrm>
            <a:off x="7186211" y="1955282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5878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dirty="0"/>
              <a:t>Daemon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72529" y="1396181"/>
            <a:ext cx="5655065" cy="4823464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/>
              <a:t>Call fork and have the parent exit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 err="1"/>
              <a:t>init</a:t>
            </a:r>
            <a:r>
              <a:rPr lang="en-US" dirty="0"/>
              <a:t> becomes the process’ parent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/>
              <a:t>The child is not a process group (PG) leader</a:t>
            </a:r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/>
              <a:t>Call </a:t>
            </a:r>
            <a:r>
              <a:rPr lang="en-US" dirty="0" err="1"/>
              <a:t>umask</a:t>
            </a:r>
            <a:r>
              <a:rPr lang="en-US" dirty="0"/>
              <a:t>() to set file creation mask to a fixed value (for example, 0)</a:t>
            </a:r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/>
              <a:t>Create a new session, by calling </a:t>
            </a:r>
            <a:r>
              <a:rPr lang="en-US" dirty="0" err="1"/>
              <a:t>setsid</a:t>
            </a:r>
            <a:r>
              <a:rPr lang="en-US" dirty="0"/>
              <a:t>()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/>
              <a:t>Becomes a session and PG leader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/>
              <a:t>Process is disassociated from controlling terminal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Change current directory to </a:t>
            </a:r>
            <a:r>
              <a:rPr lang="en-US" altLang="zh-CN" dirty="0"/>
              <a:t>“</a:t>
            </a:r>
            <a:r>
              <a:rPr lang="en-US" dirty="0"/>
              <a:t>/</a:t>
            </a:r>
            <a:r>
              <a:rPr lang="en-US" altLang="zh-CN" dirty="0"/>
              <a:t>”</a:t>
            </a:r>
            <a:r>
              <a:rPr lang="zh-CN" altLang="en-US" dirty="0"/>
              <a:t> </a:t>
            </a:r>
            <a:r>
              <a:rPr lang="en-US" altLang="zh-CN" dirty="0"/>
              <a:t>o</a:t>
            </a:r>
            <a:r>
              <a:rPr lang="en-US" dirty="0"/>
              <a:t>r some fixed directory for the service</a:t>
            </a:r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/>
              <a:t>Close unneeded file descriptors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0,</a:t>
            </a:r>
            <a:r>
              <a:rPr lang="zh-CN" altLang="en-US" dirty="0"/>
              <a:t> </a:t>
            </a:r>
            <a:r>
              <a:rPr lang="en-US" altLang="zh-CN" dirty="0"/>
              <a:t>1,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102</a:t>
            </a:fld>
            <a:endParaRPr lang="en-US" dirty="0"/>
          </a:p>
        </p:txBody>
      </p:sp>
      <p:pic>
        <p:nvPicPr>
          <p:cNvPr id="1026" name="Picture 2" descr="http://media.cmgdigital.com/shared/lt/lt_cache/thumbnail/300/img/news/documents/2013/07/22/rul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972" y="1342705"/>
            <a:ext cx="2857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9BF6EFA-CF93-6147-96C3-6B647D07FB16}"/>
              </a:ext>
            </a:extLst>
          </p:cNvPr>
          <p:cNvSpPr/>
          <p:nvPr/>
        </p:nvSpPr>
        <p:spPr>
          <a:xfrm>
            <a:off x="6546435" y="5170341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C6679-FD56-F947-B886-BBC207693F10}"/>
              </a:ext>
            </a:extLst>
          </p:cNvPr>
          <p:cNvSpPr txBox="1"/>
          <p:nvPr/>
        </p:nvSpPr>
        <p:spPr>
          <a:xfrm>
            <a:off x="1332855" y="5860248"/>
            <a:ext cx="4169044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Please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go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to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the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lecture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slides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for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details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(why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we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need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each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step)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36223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6DA15-FBA6-E045-B7DB-92557D2D0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7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Threads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7691E-84A1-9F4C-8E65-E6FF80C5B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7BE78-B62A-4140-AA4B-1B6B112E8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CS-392-A Systems Programming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D194C-2267-0542-9CA5-7356DF272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103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F5FF231-0500-7A4E-BCBC-DE26E4A17799}"/>
              </a:ext>
            </a:extLst>
          </p:cNvPr>
          <p:cNvSpPr/>
          <p:nvPr/>
        </p:nvSpPr>
        <p:spPr>
          <a:xfrm>
            <a:off x="182202" y="454640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61425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083614" y="1474838"/>
            <a:ext cx="4283146" cy="4806219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A process by default has a single thread of execution/control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A thread corresponds to an executing context or task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Threads have their own run-time context (e.g., program counter </a:t>
            </a:r>
            <a:r>
              <a:rPr lang="en-US" dirty="0">
                <a:sym typeface="Wingdings" panose="05000000000000000000" pitchFamily="2" charset="2"/>
              </a:rPr>
              <a:t>or instruction pointer)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Each thread has its own ID thread ID (TID)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The kernel schedules tasks/threads for execution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104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Single-threaded Processes</a:t>
            </a:r>
          </a:p>
        </p:txBody>
      </p:sp>
      <p:sp>
        <p:nvSpPr>
          <p:cNvPr id="8" name="Rectangle 7"/>
          <p:cNvSpPr/>
          <p:nvPr/>
        </p:nvSpPr>
        <p:spPr>
          <a:xfrm>
            <a:off x="721360" y="2182711"/>
            <a:ext cx="3183961" cy="3390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62" t="31571" r="16355" b="6775"/>
          <a:stretch/>
        </p:blipFill>
        <p:spPr>
          <a:xfrm>
            <a:off x="1951390" y="2812069"/>
            <a:ext cx="723900" cy="2438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21360" y="1721046"/>
            <a:ext cx="1149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Process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73095" y="2489355"/>
            <a:ext cx="1080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Thread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536248F-1D43-2946-B2CA-F9B4D5E81428}"/>
              </a:ext>
            </a:extLst>
          </p:cNvPr>
          <p:cNvSpPr/>
          <p:nvPr/>
        </p:nvSpPr>
        <p:spPr>
          <a:xfrm>
            <a:off x="424248" y="869782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97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185326" y="1721046"/>
            <a:ext cx="4392831" cy="4806219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A process can have multiple threads executing concurrently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They share the same address space and resources as the process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Can cause various concurrency issues when multiple threads read/write the same data concurrently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They are considered more lightweight than processes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105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Multithreading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721360" y="2182711"/>
            <a:ext cx="3183961" cy="3390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62" t="31571" r="16355" b="6775"/>
          <a:stretch/>
        </p:blipFill>
        <p:spPr>
          <a:xfrm>
            <a:off x="968263" y="2812069"/>
            <a:ext cx="723900" cy="2438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21360" y="1721046"/>
            <a:ext cx="1149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Process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9968" y="2489355"/>
            <a:ext cx="1080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Thread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62" t="31571" r="16355" b="6775"/>
          <a:stretch/>
        </p:blipFill>
        <p:spPr>
          <a:xfrm>
            <a:off x="2841942" y="2812069"/>
            <a:ext cx="723900" cy="2438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663647" y="2489355"/>
            <a:ext cx="1080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Thread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012538" y="3801747"/>
            <a:ext cx="471883" cy="152400"/>
            <a:chOff x="2663646" y="1168400"/>
            <a:chExt cx="471883" cy="152400"/>
          </a:xfrm>
        </p:grpSpPr>
        <p:sp>
          <p:nvSpPr>
            <p:cNvPr id="3" name="Oval 2"/>
            <p:cNvSpPr/>
            <p:nvPr/>
          </p:nvSpPr>
          <p:spPr>
            <a:xfrm>
              <a:off x="2663646" y="1168400"/>
              <a:ext cx="130353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841942" y="1168400"/>
              <a:ext cx="130353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005176" y="1168400"/>
              <a:ext cx="130353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D86F28E-4EB1-7147-A6BD-A08C59CF2F49}"/>
              </a:ext>
            </a:extLst>
          </p:cNvPr>
          <p:cNvSpPr/>
          <p:nvPr/>
        </p:nvSpPr>
        <p:spPr>
          <a:xfrm>
            <a:off x="172529" y="502999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3524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37E547DF-EA68-144D-A8A3-37D5F5934B8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28675" y="2778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dirty="0"/>
              <a:t>Process</a:t>
            </a:r>
            <a:r>
              <a:rPr lang="zh-CN" altLang="en-US" dirty="0"/>
              <a:t> </a:t>
            </a:r>
            <a:r>
              <a:rPr lang="en-US" altLang="zh-CN" dirty="0"/>
              <a:t>V.S.</a:t>
            </a:r>
            <a:r>
              <a:rPr lang="zh-CN" altLang="en-US" dirty="0"/>
              <a:t> </a:t>
            </a:r>
            <a:r>
              <a:rPr lang="en-US" altLang="zh-CN" dirty="0"/>
              <a:t>Thread</a:t>
            </a:r>
            <a:endParaRPr lang="en-US" altLang="en-US" dirty="0"/>
          </a:p>
        </p:txBody>
      </p:sp>
      <p:pic>
        <p:nvPicPr>
          <p:cNvPr id="6147" name="Picture 10">
            <a:extLst>
              <a:ext uri="{FF2B5EF4-FFF2-40B4-BE49-F238E27FC236}">
                <a16:creationId xmlns:a16="http://schemas.microsoft.com/office/drawing/2014/main" id="{1CF9448D-BBEC-FF4B-8C00-FFDF2F75D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8" y="1025525"/>
            <a:ext cx="7739062" cy="512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296A217-8C63-FD48-80D6-D4C93EC9EE7E}"/>
              </a:ext>
            </a:extLst>
          </p:cNvPr>
          <p:cNvSpPr/>
          <p:nvPr/>
        </p:nvSpPr>
        <p:spPr>
          <a:xfrm>
            <a:off x="199423" y="220990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22852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6C5A42AE-9126-5B47-86D2-C48066C56AA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57250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z="2400"/>
              <a:t>Concurrent Execution on a Single-core System</a:t>
            </a:r>
          </a:p>
        </p:txBody>
      </p:sp>
      <p:pic>
        <p:nvPicPr>
          <p:cNvPr id="10243" name="Picture 4" descr="4">
            <a:extLst>
              <a:ext uri="{FF2B5EF4-FFF2-40B4-BE49-F238E27FC236}">
                <a16:creationId xmlns:a16="http://schemas.microsoft.com/office/drawing/2014/main" id="{A428959B-872B-4147-B419-61FAED4F0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3513"/>
            <a:ext cx="8964613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 descr="4">
            <a:extLst>
              <a:ext uri="{FF2B5EF4-FFF2-40B4-BE49-F238E27FC236}">
                <a16:creationId xmlns:a16="http://schemas.microsoft.com/office/drawing/2014/main" id="{9C5A9BDC-7A98-E04A-A525-E0B463381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75" y="3563938"/>
            <a:ext cx="7380288" cy="257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3D1994E-AD80-7F4A-B8C2-890CE47E55A9}"/>
              </a:ext>
            </a:extLst>
          </p:cNvPr>
          <p:cNvSpPr txBox="1">
            <a:spLocks/>
          </p:cNvSpPr>
          <p:nvPr/>
        </p:nvSpPr>
        <p:spPr bwMode="auto">
          <a:xfrm>
            <a:off x="914400" y="2798763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en-US" sz="2800" b="1" kern="0">
                <a:solidFill>
                  <a:srgbClr val="D03200"/>
                </a:solidFill>
                <a:latin typeface="+mj-lt"/>
                <a:ea typeface="+mj-ea"/>
                <a:cs typeface="+mj-cs"/>
              </a:rPr>
              <a:t>Parallel Execution on a Multicore System</a:t>
            </a:r>
            <a:endParaRPr lang="en-US" sz="2800" b="1" kern="0" dirty="0">
              <a:solidFill>
                <a:srgbClr val="D032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BD04206-BE93-9446-BDFD-1408E9EFE235}"/>
              </a:ext>
            </a:extLst>
          </p:cNvPr>
          <p:cNvSpPr/>
          <p:nvPr/>
        </p:nvSpPr>
        <p:spPr>
          <a:xfrm>
            <a:off x="172529" y="516446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00755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3967C499-8F17-1C45-A0AF-7CDB9678025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20700" y="755123"/>
            <a:ext cx="7292975" cy="31273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Benefits</a:t>
            </a:r>
            <a:endParaRPr lang="en-US" altLang="en-US" dirty="0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CA69703F-4B6C-7E45-ABB8-837F167CA0B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normAutofit/>
          </a:bodyPr>
          <a:lstStyle/>
          <a:p>
            <a:pPr eaLnBrk="1" hangingPunct="1">
              <a:buFont typeface="Wingdings" pitchFamily="2" charset="2"/>
              <a:buChar char="Ø"/>
              <a:defRPr/>
            </a:pPr>
            <a:r>
              <a:rPr lang="en-US" dirty="0">
                <a:ea typeface="+mn-ea"/>
              </a:rPr>
              <a:t>Responsiveness</a:t>
            </a:r>
          </a:p>
          <a:p>
            <a:pPr lvl="1" eaLnBrk="1" hangingPunct="1">
              <a:buFont typeface="Wingdings" pitchFamily="2" charset="2"/>
              <a:buChar char="Ø"/>
              <a:defRPr/>
            </a:pPr>
            <a:r>
              <a:rPr lang="en-US" dirty="0">
                <a:ea typeface="+mn-ea"/>
              </a:rPr>
              <a:t>Allows a program continue running if part of it is blocked or its is performing a lengthy operation</a:t>
            </a:r>
          </a:p>
          <a:p>
            <a:pPr eaLnBrk="1" hangingPunct="1">
              <a:buFont typeface="Wingdings" pitchFamily="2" charset="2"/>
              <a:buChar char="Ø"/>
              <a:defRPr/>
            </a:pPr>
            <a:r>
              <a:rPr lang="en-US" dirty="0">
                <a:ea typeface="+mn-ea"/>
              </a:rPr>
              <a:t>Resource Sharing</a:t>
            </a:r>
          </a:p>
          <a:p>
            <a:pPr lvl="1" eaLnBrk="1" hangingPunct="1">
              <a:buFont typeface="Wingdings" pitchFamily="2" charset="2"/>
              <a:buChar char="Ø"/>
              <a:defRPr/>
            </a:pPr>
            <a:r>
              <a:rPr lang="en-US" dirty="0">
                <a:ea typeface="+mn-ea"/>
              </a:rPr>
              <a:t>Threads share the memory and the resources of the parent process</a:t>
            </a:r>
          </a:p>
          <a:p>
            <a:pPr eaLnBrk="1" hangingPunct="1">
              <a:buFont typeface="Wingdings" pitchFamily="2" charset="2"/>
              <a:buChar char="Ø"/>
              <a:defRPr/>
            </a:pPr>
            <a:r>
              <a:rPr lang="en-US" dirty="0">
                <a:ea typeface="+mn-ea"/>
              </a:rPr>
              <a:t>Economy</a:t>
            </a:r>
          </a:p>
          <a:p>
            <a:pPr lvl="1" eaLnBrk="1" hangingPunct="1">
              <a:buFont typeface="Wingdings" pitchFamily="2" charset="2"/>
              <a:buChar char="Ø"/>
              <a:defRPr/>
            </a:pPr>
            <a:r>
              <a:rPr lang="en-US" dirty="0">
                <a:ea typeface="+mn-ea"/>
              </a:rPr>
              <a:t>In Solaris, creating a process is 30 times slower than creating a thread, context switching is 5 times slower. </a:t>
            </a:r>
          </a:p>
          <a:p>
            <a:pPr eaLnBrk="1" hangingPunct="1">
              <a:buFont typeface="Wingdings" pitchFamily="2" charset="2"/>
              <a:buChar char="Ø"/>
              <a:defRPr/>
            </a:pPr>
            <a:r>
              <a:rPr lang="en-US" dirty="0">
                <a:ea typeface="+mn-ea"/>
              </a:rPr>
              <a:t>Scalability</a:t>
            </a:r>
          </a:p>
          <a:p>
            <a:pPr lvl="1" eaLnBrk="1" hangingPunct="1">
              <a:buFont typeface="Wingdings" pitchFamily="2" charset="2"/>
              <a:buChar char="Ø"/>
              <a:defRPr/>
            </a:pPr>
            <a:r>
              <a:rPr lang="en-US" dirty="0">
                <a:ea typeface="+mn-ea"/>
              </a:rPr>
              <a:t>Multithreading on a multi-CPU machine increase parallelism</a:t>
            </a:r>
          </a:p>
          <a:p>
            <a:pPr eaLnBrk="1" hangingPunct="1">
              <a:buFont typeface="Wingdings" pitchFamily="2" charset="2"/>
              <a:buChar char="Ø"/>
              <a:defRPr/>
            </a:pPr>
            <a:endParaRPr lang="en-US" dirty="0">
              <a:ea typeface="+mn-ea"/>
            </a:endParaRPr>
          </a:p>
        </p:txBody>
      </p:sp>
      <p:sp>
        <p:nvSpPr>
          <p:cNvPr id="8196" name="Text Box 4">
            <a:extLst>
              <a:ext uri="{FF2B5EF4-FFF2-40B4-BE49-F238E27FC236}">
                <a16:creationId xmlns:a16="http://schemas.microsoft.com/office/drawing/2014/main" id="{E52DB352-A1DF-5841-86DF-B56C174181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2400" y="165100"/>
            <a:ext cx="31003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kumimoji="1" lang="en-US" altLang="en-US" sz="3200" b="1">
              <a:solidFill>
                <a:schemeClr val="tx2"/>
              </a:solidFill>
              <a:latin typeface="Helvetica" pitchFamily="2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7059219-5403-9644-B2DF-276AA2866734}"/>
              </a:ext>
            </a:extLst>
          </p:cNvPr>
          <p:cNvSpPr/>
          <p:nvPr/>
        </p:nvSpPr>
        <p:spPr>
          <a:xfrm>
            <a:off x="172529" y="502999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41166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Threads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109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95FCED-189D-7D4B-9157-A8ED1A045226}"/>
              </a:ext>
            </a:extLst>
          </p:cNvPr>
          <p:cNvSpPr/>
          <p:nvPr/>
        </p:nvSpPr>
        <p:spPr>
          <a:xfrm>
            <a:off x="619903" y="1171770"/>
            <a:ext cx="8361872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err="1"/>
              <a:t>pthread_create</a:t>
            </a:r>
            <a:endParaRPr lang="en-US" sz="2400" dirty="0"/>
          </a:p>
          <a:p>
            <a:endParaRPr lang="en-US" sz="2400" dirty="0">
              <a:solidFill>
                <a:srgbClr val="502000"/>
              </a:solidFill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b="1" dirty="0">
                <a:solidFill>
                  <a:srgbClr val="502000"/>
                </a:solidFill>
              </a:rPr>
              <a:t>#include &lt;</a:t>
            </a:r>
            <a:r>
              <a:rPr lang="en-US" b="1" dirty="0" err="1">
                <a:solidFill>
                  <a:srgbClr val="502000"/>
                </a:solidFill>
              </a:rPr>
              <a:t>pthread.h</a:t>
            </a:r>
            <a:r>
              <a:rPr lang="en-US" b="1" dirty="0">
                <a:solidFill>
                  <a:srgbClr val="502000"/>
                </a:solidFill>
              </a:rPr>
              <a:t>&gt;</a:t>
            </a:r>
            <a:r>
              <a:rPr lang="en-US" dirty="0"/>
              <a:t> </a:t>
            </a:r>
          </a:p>
          <a:p>
            <a:pPr marL="800100" lvl="1" indent="-342900">
              <a:buFont typeface="Wingdings" pitchFamily="2" charset="2"/>
              <a:buChar char="Ø"/>
            </a:pPr>
            <a:endParaRPr lang="en-US" b="1" dirty="0">
              <a:solidFill>
                <a:srgbClr val="502000"/>
              </a:solidFill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b="1" dirty="0" err="1">
                <a:solidFill>
                  <a:srgbClr val="502000"/>
                </a:solidFill>
              </a:rPr>
              <a:t>int</a:t>
            </a:r>
            <a:r>
              <a:rPr lang="en-US" b="1" dirty="0">
                <a:solidFill>
                  <a:srgbClr val="502000"/>
                </a:solidFill>
              </a:rPr>
              <a:t> </a:t>
            </a:r>
            <a:r>
              <a:rPr lang="en-US" b="1" dirty="0" err="1">
                <a:solidFill>
                  <a:srgbClr val="502000"/>
                </a:solidFill>
              </a:rPr>
              <a:t>pthread_create</a:t>
            </a:r>
            <a:r>
              <a:rPr lang="en-US" b="1" dirty="0">
                <a:solidFill>
                  <a:srgbClr val="502000"/>
                </a:solidFill>
              </a:rPr>
              <a:t>(</a:t>
            </a:r>
            <a:r>
              <a:rPr lang="en-US" b="1" dirty="0" err="1">
                <a:solidFill>
                  <a:srgbClr val="502000"/>
                </a:solidFill>
              </a:rPr>
              <a:t>pthread_t</a:t>
            </a:r>
            <a:r>
              <a:rPr lang="en-US" b="1" dirty="0">
                <a:solidFill>
                  <a:srgbClr val="502000"/>
                </a:solidFill>
              </a:rPr>
              <a:t> *</a:t>
            </a:r>
            <a:r>
              <a:rPr lang="en-US" i="1" dirty="0">
                <a:solidFill>
                  <a:srgbClr val="006000"/>
                </a:solidFill>
              </a:rPr>
              <a:t>thread</a:t>
            </a:r>
            <a:r>
              <a:rPr lang="en-US" b="1" dirty="0">
                <a:solidFill>
                  <a:srgbClr val="502000"/>
                </a:solidFill>
              </a:rPr>
              <a:t>, </a:t>
            </a:r>
            <a:r>
              <a:rPr lang="en-US" b="1" dirty="0" err="1">
                <a:solidFill>
                  <a:srgbClr val="502000"/>
                </a:solidFill>
              </a:rPr>
              <a:t>const</a:t>
            </a:r>
            <a:r>
              <a:rPr lang="en-US" b="1" dirty="0">
                <a:solidFill>
                  <a:srgbClr val="502000"/>
                </a:solidFill>
              </a:rPr>
              <a:t> </a:t>
            </a:r>
            <a:r>
              <a:rPr lang="en-US" b="1" dirty="0" err="1">
                <a:solidFill>
                  <a:srgbClr val="502000"/>
                </a:solidFill>
              </a:rPr>
              <a:t>pthread_attr_t</a:t>
            </a:r>
            <a:r>
              <a:rPr lang="en-US" b="1" dirty="0">
                <a:solidFill>
                  <a:srgbClr val="502000"/>
                </a:solidFill>
              </a:rPr>
              <a:t> *</a:t>
            </a:r>
            <a:r>
              <a:rPr lang="en-US" i="1" dirty="0" err="1">
                <a:solidFill>
                  <a:srgbClr val="006000"/>
                </a:solidFill>
              </a:rPr>
              <a:t>attr</a:t>
            </a:r>
            <a:r>
              <a:rPr lang="en-US" b="1" dirty="0">
                <a:solidFill>
                  <a:srgbClr val="502000"/>
                </a:solidFill>
              </a:rPr>
              <a:t>,</a:t>
            </a:r>
            <a:r>
              <a:rPr lang="en-US" dirty="0"/>
              <a:t> </a:t>
            </a:r>
            <a:r>
              <a:rPr lang="en-US" b="1" dirty="0">
                <a:solidFill>
                  <a:srgbClr val="502000"/>
                </a:solidFill>
              </a:rPr>
              <a:t>void *(*</a:t>
            </a:r>
            <a:r>
              <a:rPr lang="en-US" i="1" dirty="0" err="1">
                <a:solidFill>
                  <a:srgbClr val="006000"/>
                </a:solidFill>
              </a:rPr>
              <a:t>start_routine</a:t>
            </a:r>
            <a:r>
              <a:rPr lang="en-US" b="1" dirty="0">
                <a:solidFill>
                  <a:srgbClr val="502000"/>
                </a:solidFill>
              </a:rPr>
              <a:t>) (void *), void *</a:t>
            </a:r>
            <a:r>
              <a:rPr lang="en-US" i="1" dirty="0" err="1">
                <a:solidFill>
                  <a:srgbClr val="006000"/>
                </a:solidFill>
              </a:rPr>
              <a:t>arg</a:t>
            </a:r>
            <a:r>
              <a:rPr lang="en-US" b="1" dirty="0">
                <a:solidFill>
                  <a:srgbClr val="502000"/>
                </a:solidFill>
              </a:rPr>
              <a:t>);</a:t>
            </a:r>
            <a:r>
              <a:rPr lang="en-US" dirty="0"/>
              <a:t> </a:t>
            </a:r>
          </a:p>
          <a:p>
            <a:pPr marL="1257300" lvl="2" indent="-342900">
              <a:buFont typeface="Wingdings" pitchFamily="2" charset="2"/>
              <a:buChar char="Ø"/>
            </a:pPr>
            <a:r>
              <a:rPr lang="en-US" dirty="0"/>
              <a:t>The </a:t>
            </a:r>
            <a:r>
              <a:rPr lang="en-US" dirty="0" err="1"/>
              <a:t>pthread_create</a:t>
            </a:r>
            <a:r>
              <a:rPr lang="en-US" dirty="0"/>
              <a:t>() function starts a new thread in the calling process. The new thread starts execution by invoking </a:t>
            </a:r>
            <a:r>
              <a:rPr lang="en-US" dirty="0" err="1"/>
              <a:t>start_routine</a:t>
            </a:r>
            <a:r>
              <a:rPr lang="en-US" dirty="0"/>
              <a:t>(); </a:t>
            </a:r>
            <a:r>
              <a:rPr lang="en-US" dirty="0" err="1"/>
              <a:t>arg</a:t>
            </a:r>
            <a:r>
              <a:rPr lang="en-US" dirty="0"/>
              <a:t> is passed as the sole argument of </a:t>
            </a:r>
            <a:r>
              <a:rPr lang="en-US" dirty="0" err="1"/>
              <a:t>start_routine</a:t>
            </a:r>
            <a:r>
              <a:rPr lang="en-US" dirty="0"/>
              <a:t>().</a:t>
            </a:r>
          </a:p>
          <a:p>
            <a:pPr marL="800100" lvl="1" indent="-342900">
              <a:buFont typeface="Wingdings" pitchFamily="2" charset="2"/>
              <a:buChar char="Ø"/>
            </a:pPr>
            <a:endParaRPr lang="en-US" dirty="0"/>
          </a:p>
          <a:p>
            <a:pPr marL="800100" lvl="1" indent="-342900">
              <a:buFont typeface="Wingdings" pitchFamily="2" charset="2"/>
              <a:buChar char="Ø"/>
            </a:pPr>
            <a:r>
              <a:rPr lang="en-US" dirty="0"/>
              <a:t>Compile and link with </a:t>
            </a:r>
            <a:r>
              <a:rPr lang="en-US" i="1" dirty="0">
                <a:solidFill>
                  <a:srgbClr val="006000"/>
                </a:solidFill>
              </a:rPr>
              <a:t>-</a:t>
            </a:r>
            <a:r>
              <a:rPr lang="en-US" i="1" dirty="0" err="1">
                <a:solidFill>
                  <a:srgbClr val="006000"/>
                </a:solidFill>
              </a:rPr>
              <a:t>pthread</a:t>
            </a:r>
            <a:r>
              <a:rPr lang="en-US" dirty="0"/>
              <a:t>. </a:t>
            </a:r>
            <a:br>
              <a:rPr lang="en-US" dirty="0"/>
            </a:b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25C9565-2BA8-5044-901D-A567F303E22D}"/>
              </a:ext>
            </a:extLst>
          </p:cNvPr>
          <p:cNvSpPr/>
          <p:nvPr/>
        </p:nvSpPr>
        <p:spPr>
          <a:xfrm>
            <a:off x="172529" y="502999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971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 Aware of Different Standards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ANSI C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dirty="0"/>
              <a:t>ISO C</a:t>
            </a:r>
            <a:r>
              <a:rPr lang="en-US" altLang="zh-CN" dirty="0"/>
              <a:t>)</a:t>
            </a:r>
          </a:p>
          <a:p>
            <a:pPr>
              <a:buFont typeface="Wingdings" pitchFamily="2" charset="2"/>
              <a:buChar char="Ø"/>
            </a:pPr>
            <a:r>
              <a:rPr lang="zh-CN" altLang="en-US" sz="2000" dirty="0"/>
              <a:t> </a:t>
            </a:r>
            <a:r>
              <a:rPr lang="en-US" altLang="zh-CN" sz="2000" dirty="0"/>
              <a:t>S</a:t>
            </a:r>
            <a:r>
              <a:rPr lang="en-US" sz="2000" dirty="0"/>
              <a:t>uccessive standards for the C programming language </a:t>
            </a:r>
          </a:p>
          <a:p>
            <a:pPr>
              <a:buFont typeface="Wingdings" pitchFamily="2" charset="2"/>
              <a:buChar char="Ø"/>
            </a:pPr>
            <a:r>
              <a:rPr lang="zh-CN" altLang="en-US" sz="2000" dirty="0"/>
              <a:t> </a:t>
            </a:r>
            <a:r>
              <a:rPr lang="en-US" altLang="zh-CN" sz="2000" dirty="0"/>
              <a:t>C89,</a:t>
            </a:r>
            <a:r>
              <a:rPr lang="zh-CN" altLang="en-US" sz="2000" dirty="0"/>
              <a:t> </a:t>
            </a:r>
            <a:r>
              <a:rPr lang="en-US" altLang="zh-CN" sz="2000" dirty="0"/>
              <a:t>C90,</a:t>
            </a:r>
            <a:r>
              <a:rPr lang="zh-CN" altLang="en-US" sz="2000" dirty="0"/>
              <a:t> </a:t>
            </a:r>
            <a:r>
              <a:rPr lang="en-US" altLang="zh-CN" sz="2000" dirty="0"/>
              <a:t>C95,</a:t>
            </a:r>
            <a:r>
              <a:rPr lang="zh-CN" altLang="en-US" sz="2000" dirty="0"/>
              <a:t> </a:t>
            </a:r>
            <a:r>
              <a:rPr lang="en-US" altLang="zh-CN" sz="2000" dirty="0"/>
              <a:t>C99,</a:t>
            </a:r>
            <a:r>
              <a:rPr lang="zh-CN" altLang="en-US" sz="2000" dirty="0"/>
              <a:t> </a:t>
            </a:r>
            <a:r>
              <a:rPr lang="en-US" altLang="zh-CN" sz="2000" dirty="0"/>
              <a:t>C11,</a:t>
            </a:r>
            <a:r>
              <a:rPr lang="zh-CN" altLang="en-US" sz="2000" dirty="0"/>
              <a:t> </a:t>
            </a:r>
            <a:r>
              <a:rPr lang="en-US" altLang="zh-CN" sz="2000" dirty="0"/>
              <a:t>C18</a:t>
            </a:r>
            <a:r>
              <a:rPr lang="en-US" sz="2000" dirty="0"/>
              <a:t> </a:t>
            </a:r>
          </a:p>
          <a:p>
            <a:endParaRPr lang="en-US" dirty="0"/>
          </a:p>
          <a:p>
            <a:r>
              <a:rPr lang="en-US" dirty="0"/>
              <a:t>POSIX --- Portable Operating System Interface</a:t>
            </a:r>
            <a:r>
              <a:rPr lang="zh-CN" altLang="en-US" dirty="0"/>
              <a:t> </a:t>
            </a:r>
            <a:endParaRPr lang="en-US" altLang="zh-CN" dirty="0"/>
          </a:p>
          <a:p>
            <a:pPr>
              <a:buFont typeface="Wingdings" pitchFamily="2" charset="2"/>
              <a:buChar char="Ø"/>
            </a:pP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application programming interface (API)</a:t>
            </a:r>
          </a:p>
          <a:p>
            <a:pPr>
              <a:buFont typeface="Wingdings" pitchFamily="2" charset="2"/>
              <a:buChar char="Ø"/>
            </a:pPr>
            <a:r>
              <a:rPr lang="zh-CN" altLang="en-US" sz="2000" dirty="0"/>
              <a:t> </a:t>
            </a:r>
            <a:r>
              <a:rPr lang="en-US" altLang="zh-CN" sz="2000" dirty="0"/>
              <a:t>Standard</a:t>
            </a:r>
            <a:r>
              <a:rPr lang="zh-CN" altLang="en-US" sz="2000" dirty="0"/>
              <a:t> </a:t>
            </a:r>
            <a:r>
              <a:rPr lang="en-US" altLang="zh-CN" sz="2000" dirty="0"/>
              <a:t>C</a:t>
            </a:r>
            <a:r>
              <a:rPr lang="zh-CN" altLang="en-US" sz="2000" dirty="0"/>
              <a:t> </a:t>
            </a:r>
            <a:r>
              <a:rPr lang="en-US" altLang="zh-CN" sz="2000" dirty="0"/>
              <a:t>library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11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8A7ADF4-5344-8649-AD58-1D0688F3C688}"/>
              </a:ext>
            </a:extLst>
          </p:cNvPr>
          <p:cNvSpPr/>
          <p:nvPr/>
        </p:nvSpPr>
        <p:spPr>
          <a:xfrm>
            <a:off x="7368987" y="1396181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30754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Exiting a Thread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110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22960" y="1500598"/>
            <a:ext cx="457200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dirty="0"/>
              <a:t>static void *</a:t>
            </a:r>
            <a:r>
              <a:rPr lang="en-US" dirty="0" err="1"/>
              <a:t>run_thread</a:t>
            </a:r>
            <a:r>
              <a:rPr lang="en-US" dirty="0"/>
              <a:t>(void *</a:t>
            </a:r>
            <a:r>
              <a:rPr lang="en-US" dirty="0" err="1"/>
              <a:t>arg</a:t>
            </a:r>
            <a:r>
              <a:rPr lang="en-US" dirty="0"/>
              <a:t>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      </a:t>
            </a:r>
            <a:r>
              <a:rPr lang="en-US" dirty="0" err="1"/>
              <a:t>printids</a:t>
            </a:r>
            <a:r>
              <a:rPr lang="en-US" dirty="0"/>
              <a:t>();</a:t>
            </a:r>
          </a:p>
          <a:p>
            <a:r>
              <a:rPr lang="en-US" b="1" dirty="0"/>
              <a:t>        return NULL;</a:t>
            </a:r>
          </a:p>
          <a:p>
            <a:r>
              <a:rPr lang="en-US" dirty="0"/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822960" y="3241528"/>
            <a:ext cx="457200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dirty="0"/>
              <a:t>static void *</a:t>
            </a:r>
            <a:r>
              <a:rPr lang="en-US" dirty="0" err="1"/>
              <a:t>run_thread</a:t>
            </a:r>
            <a:r>
              <a:rPr lang="en-US" dirty="0"/>
              <a:t>(void *</a:t>
            </a:r>
            <a:r>
              <a:rPr lang="en-US" dirty="0" err="1"/>
              <a:t>arg</a:t>
            </a:r>
            <a:r>
              <a:rPr lang="en-US" dirty="0"/>
              <a:t>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      </a:t>
            </a:r>
            <a:r>
              <a:rPr lang="en-US" dirty="0" err="1"/>
              <a:t>printids</a:t>
            </a:r>
            <a:r>
              <a:rPr lang="en-US" dirty="0"/>
              <a:t>();</a:t>
            </a:r>
          </a:p>
          <a:p>
            <a:r>
              <a:rPr lang="en-US" b="1" dirty="0"/>
              <a:t>        void </a:t>
            </a:r>
            <a:r>
              <a:rPr lang="en-US" b="1" dirty="0" err="1"/>
              <a:t>pthread_exit</a:t>
            </a:r>
            <a:r>
              <a:rPr lang="en-US" b="1" dirty="0"/>
              <a:t>(NULL);</a:t>
            </a:r>
          </a:p>
          <a:p>
            <a:r>
              <a:rPr lang="en-US" dirty="0"/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5196812" y="3610860"/>
            <a:ext cx="34204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/>
              <a:t>void </a:t>
            </a:r>
            <a:r>
              <a:rPr lang="en-US" b="1" dirty="0" err="1"/>
              <a:t>pthread_exit</a:t>
            </a:r>
            <a:r>
              <a:rPr lang="en-US" b="1" dirty="0"/>
              <a:t>(void *</a:t>
            </a:r>
            <a:r>
              <a:rPr lang="en-US" b="1" dirty="0" err="1"/>
              <a:t>rval_ptr</a:t>
            </a:r>
            <a:r>
              <a:rPr lang="en-US" b="1" dirty="0"/>
              <a:t>);</a:t>
            </a:r>
          </a:p>
        </p:txBody>
      </p:sp>
      <p:pic>
        <p:nvPicPr>
          <p:cNvPr id="9" name="Picture 2" descr="http://www.clipartbest.com/cliparts/dc6/eoz/dc6eozzRi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0" y="32605"/>
            <a:ext cx="2317750" cy="116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EA3E368-6B62-E44C-80E9-341640D89713}"/>
              </a:ext>
            </a:extLst>
          </p:cNvPr>
          <p:cNvSpPr/>
          <p:nvPr/>
        </p:nvSpPr>
        <p:spPr>
          <a:xfrm>
            <a:off x="975360" y="4982458"/>
            <a:ext cx="7391400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b="1" dirty="0" err="1"/>
              <a:t>pthread_exit</a:t>
            </a:r>
            <a:r>
              <a:rPr lang="en-US" dirty="0"/>
              <a:t>() function terminates the calling thread and returns a value via </a:t>
            </a:r>
            <a:r>
              <a:rPr lang="en-US" dirty="0" err="1"/>
              <a:t>retval</a:t>
            </a:r>
            <a:r>
              <a:rPr lang="en-US" dirty="0"/>
              <a:t> that (if the thread is joinable) is available to another thread in the same process that calls </a:t>
            </a:r>
            <a:r>
              <a:rPr lang="en-US" dirty="0" err="1"/>
              <a:t>pthread_join</a:t>
            </a:r>
            <a:r>
              <a:rPr lang="en-US" dirty="0"/>
              <a:t>(3).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8D1650-60BA-EF49-9355-9D558C9795C4}"/>
              </a:ext>
            </a:extLst>
          </p:cNvPr>
          <p:cNvSpPr txBox="1"/>
          <p:nvPr/>
        </p:nvSpPr>
        <p:spPr>
          <a:xfrm>
            <a:off x="587767" y="5986346"/>
            <a:ext cx="8383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Calling exit(), _exit, or _Exit() will terminate the process and all of its threads!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85DFDD0-26DE-0243-AD88-5933C50C2D64}"/>
              </a:ext>
            </a:extLst>
          </p:cNvPr>
          <p:cNvSpPr/>
          <p:nvPr/>
        </p:nvSpPr>
        <p:spPr>
          <a:xfrm>
            <a:off x="172529" y="502999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86318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Joining with Terminated Threads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111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01DE2C-AED3-5849-A2BA-A40754CD3832}"/>
              </a:ext>
            </a:extLst>
          </p:cNvPr>
          <p:cNvSpPr/>
          <p:nvPr/>
        </p:nvSpPr>
        <p:spPr>
          <a:xfrm>
            <a:off x="1278465" y="1533435"/>
            <a:ext cx="6460067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/>
              <a:t>pthread_create</a:t>
            </a:r>
            <a:endParaRPr lang="en-US" sz="2400" dirty="0"/>
          </a:p>
          <a:p>
            <a:endParaRPr lang="en-US" sz="2400" b="1" dirty="0">
              <a:solidFill>
                <a:srgbClr val="502000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solidFill>
                  <a:srgbClr val="502000"/>
                </a:solidFill>
              </a:rPr>
              <a:t>#include &lt;</a:t>
            </a:r>
            <a:r>
              <a:rPr lang="en-US" b="1" dirty="0" err="1">
                <a:solidFill>
                  <a:srgbClr val="502000"/>
                </a:solidFill>
              </a:rPr>
              <a:t>pthread.h</a:t>
            </a:r>
            <a:r>
              <a:rPr lang="en-US" b="1" dirty="0">
                <a:solidFill>
                  <a:srgbClr val="502000"/>
                </a:solidFill>
              </a:rPr>
              <a:t>&gt;</a:t>
            </a:r>
            <a:r>
              <a:rPr lang="en-US" dirty="0"/>
              <a:t>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 err="1">
                <a:solidFill>
                  <a:srgbClr val="502000"/>
                </a:solidFill>
              </a:rPr>
              <a:t>int</a:t>
            </a:r>
            <a:r>
              <a:rPr lang="en-US" b="1" dirty="0">
                <a:solidFill>
                  <a:srgbClr val="502000"/>
                </a:solidFill>
              </a:rPr>
              <a:t> </a:t>
            </a:r>
            <a:r>
              <a:rPr lang="en-US" b="1" dirty="0" err="1">
                <a:solidFill>
                  <a:srgbClr val="502000"/>
                </a:solidFill>
              </a:rPr>
              <a:t>pthread_join</a:t>
            </a:r>
            <a:r>
              <a:rPr lang="en-US" b="1" dirty="0">
                <a:solidFill>
                  <a:srgbClr val="502000"/>
                </a:solidFill>
              </a:rPr>
              <a:t>(</a:t>
            </a:r>
            <a:r>
              <a:rPr lang="en-US" b="1" dirty="0" err="1">
                <a:solidFill>
                  <a:srgbClr val="502000"/>
                </a:solidFill>
              </a:rPr>
              <a:t>pthread_t</a:t>
            </a:r>
            <a:r>
              <a:rPr lang="en-US" b="1" dirty="0">
                <a:solidFill>
                  <a:srgbClr val="502000"/>
                </a:solidFill>
              </a:rPr>
              <a:t> </a:t>
            </a:r>
            <a:r>
              <a:rPr lang="en-US" i="1" dirty="0">
                <a:solidFill>
                  <a:srgbClr val="006000"/>
                </a:solidFill>
              </a:rPr>
              <a:t>thread</a:t>
            </a:r>
            <a:r>
              <a:rPr lang="en-US" b="1" dirty="0">
                <a:solidFill>
                  <a:srgbClr val="502000"/>
                </a:solidFill>
              </a:rPr>
              <a:t>, void **</a:t>
            </a:r>
            <a:r>
              <a:rPr lang="en-US" i="1" dirty="0" err="1">
                <a:solidFill>
                  <a:srgbClr val="006000"/>
                </a:solidFill>
              </a:rPr>
              <a:t>retval</a:t>
            </a:r>
            <a:r>
              <a:rPr lang="en-US" b="1" dirty="0">
                <a:solidFill>
                  <a:srgbClr val="502000"/>
                </a:solidFill>
              </a:rPr>
              <a:t>);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The </a:t>
            </a:r>
            <a:r>
              <a:rPr lang="en-US" dirty="0" err="1"/>
              <a:t>pthread_join</a:t>
            </a:r>
            <a:r>
              <a:rPr lang="en-US" dirty="0"/>
              <a:t>() function waits for the thread specified by thread to terminate. If that thread has already terminated, then </a:t>
            </a:r>
            <a:r>
              <a:rPr lang="en-US" dirty="0" err="1"/>
              <a:t>pthread_join</a:t>
            </a:r>
            <a:r>
              <a:rPr lang="en-US" dirty="0"/>
              <a:t>() returns immediately. The thread specified by thread must be joinable.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Compile and link with </a:t>
            </a:r>
            <a:r>
              <a:rPr lang="en-US" i="1" dirty="0">
                <a:solidFill>
                  <a:srgbClr val="006000"/>
                </a:solidFill>
              </a:rPr>
              <a:t>-</a:t>
            </a:r>
            <a:r>
              <a:rPr lang="en-US" i="1" dirty="0" err="1">
                <a:solidFill>
                  <a:srgbClr val="006000"/>
                </a:solidFill>
              </a:rPr>
              <a:t>pthread</a:t>
            </a:r>
            <a:r>
              <a:rPr lang="en-US" dirty="0"/>
              <a:t>. </a:t>
            </a:r>
            <a:br>
              <a:rPr lang="en-US" dirty="0"/>
            </a:b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DEB1972-6777-C243-A02B-8BFE42EF477D}"/>
              </a:ext>
            </a:extLst>
          </p:cNvPr>
          <p:cNvSpPr/>
          <p:nvPr/>
        </p:nvSpPr>
        <p:spPr>
          <a:xfrm>
            <a:off x="6613670" y="1309776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86729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Race</a:t>
            </a:r>
            <a:r>
              <a:rPr lang="zh-CN" altLang="en-US" dirty="0"/>
              <a:t> </a:t>
            </a:r>
            <a:r>
              <a:rPr lang="en-US" altLang="zh-CN" dirty="0"/>
              <a:t>Condition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112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426682-11F5-DB4B-8170-9BFB9BF8B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2845323"/>
            <a:ext cx="6503768" cy="3614463"/>
          </a:xfrm>
          <a:prstGeom prst="rect">
            <a:avLst/>
          </a:prstGeom>
        </p:spPr>
      </p:pic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7A15BA6-21D2-9D48-A886-0D7F71C7B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388" y="1132412"/>
            <a:ext cx="8798943" cy="1516096"/>
          </a:xfr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/>
              <a:t>A “race condition” arises if two or more threads access the same variables or objects concurrently and at least one does updates </a:t>
            </a:r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/>
              <a:t>The result is dependent on the thread scheduling algorithm, i.e. both threads are "racing" to access/change the data.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FDD3922-C7E7-C940-A0D3-F52B93021F49}"/>
              </a:ext>
            </a:extLst>
          </p:cNvPr>
          <p:cNvSpPr/>
          <p:nvPr/>
        </p:nvSpPr>
        <p:spPr>
          <a:xfrm>
            <a:off x="172529" y="245690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26813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Mutex</a:t>
            </a:r>
            <a:r>
              <a:rPr lang="zh-CN" altLang="en-US" dirty="0"/>
              <a:t> </a:t>
            </a:r>
            <a:r>
              <a:rPr lang="en-US" altLang="zh-CN" dirty="0"/>
              <a:t>--</a:t>
            </a:r>
            <a:r>
              <a:rPr lang="zh-CN" altLang="en-US" dirty="0"/>
              <a:t> </a:t>
            </a:r>
            <a:r>
              <a:rPr lang="en-US" altLang="zh-CN" dirty="0"/>
              <a:t>Avoid</a:t>
            </a:r>
            <a:r>
              <a:rPr lang="zh-CN" altLang="en-US" dirty="0"/>
              <a:t> </a:t>
            </a:r>
            <a:r>
              <a:rPr lang="en-US" altLang="zh-CN" dirty="0"/>
              <a:t>Race</a:t>
            </a:r>
            <a:r>
              <a:rPr lang="zh-CN" altLang="en-US" dirty="0"/>
              <a:t> </a:t>
            </a:r>
            <a:r>
              <a:rPr lang="en-US" altLang="zh-CN" dirty="0"/>
              <a:t>Conditions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A </a:t>
            </a:r>
            <a:r>
              <a:rPr lang="en-US" dirty="0" err="1"/>
              <a:t>mutex</a:t>
            </a:r>
            <a:r>
              <a:rPr lang="en-US" dirty="0"/>
              <a:t> is a program object that enables multithreaded programs to access a shared resource through </a:t>
            </a:r>
            <a:r>
              <a:rPr lang="en-US" b="1" dirty="0"/>
              <a:t>mut</a:t>
            </a:r>
            <a:r>
              <a:rPr lang="en-US" dirty="0"/>
              <a:t>ual </a:t>
            </a:r>
            <a:r>
              <a:rPr lang="en-US" b="1" dirty="0"/>
              <a:t>ex</a:t>
            </a:r>
            <a:r>
              <a:rPr lang="en-US" dirty="0"/>
              <a:t>clusion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POSIX threads support </a:t>
            </a:r>
            <a:r>
              <a:rPr lang="en-US" dirty="0" err="1"/>
              <a:t>mutex</a:t>
            </a:r>
            <a:r>
              <a:rPr lang="en-US" dirty="0"/>
              <a:t> variables which can be used as locks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/>
              <a:t>Concurrency control is achieved by allowing only one thread to obtain a lock</a:t>
            </a:r>
          </a:p>
          <a:p>
            <a:pPr>
              <a:buFont typeface="Wingdings" pitchFamily="2" charset="2"/>
              <a:buChar char="Ø"/>
            </a:pPr>
            <a:r>
              <a:rPr lang="en-US" b="1" dirty="0" err="1"/>
              <a:t>pthread_mutex_t</a:t>
            </a:r>
            <a:r>
              <a:rPr lang="en-US" b="1" dirty="0"/>
              <a:t> </a:t>
            </a:r>
            <a:r>
              <a:rPr lang="en-US" b="1" dirty="0" err="1"/>
              <a:t>mutex_variable</a:t>
            </a:r>
            <a:r>
              <a:rPr lang="en-US" b="1" dirty="0"/>
              <a:t>;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b="1" dirty="0"/>
              <a:t> </a:t>
            </a:r>
            <a:r>
              <a:rPr lang="en-US" dirty="0"/>
              <a:t>Mutex variables must be initialized before being used and destroyed when you are done with it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CS-392-A Systems Programming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113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71DEA1-2A91-9F44-BACA-648E37F1A790}"/>
              </a:ext>
            </a:extLst>
          </p:cNvPr>
          <p:cNvSpPr/>
          <p:nvPr/>
        </p:nvSpPr>
        <p:spPr>
          <a:xfrm>
            <a:off x="6876978" y="4900187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067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Mutex</a:t>
            </a:r>
            <a:r>
              <a:rPr lang="zh-CN" altLang="en-US" dirty="0"/>
              <a:t> </a:t>
            </a:r>
            <a:r>
              <a:rPr lang="en-US" altLang="zh-CN" dirty="0"/>
              <a:t>Variables</a:t>
            </a:r>
            <a:r>
              <a:rPr lang="en-US" dirty="0"/>
              <a:t> 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529" y="1396181"/>
            <a:ext cx="7814924" cy="4823464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pthread_mutex_init</a:t>
            </a:r>
            <a:r>
              <a:rPr lang="en-US" dirty="0"/>
              <a:t>(</a:t>
            </a:r>
            <a:r>
              <a:rPr lang="en-US" dirty="0" err="1"/>
              <a:t>pthread_mutex_t</a:t>
            </a:r>
            <a:r>
              <a:rPr lang="en-US" dirty="0"/>
              <a:t> *restrict </a:t>
            </a:r>
            <a:r>
              <a:rPr lang="en-US" i="1" dirty="0"/>
              <a:t>mutex</a:t>
            </a:r>
            <a:r>
              <a:rPr lang="en-US" dirty="0"/>
              <a:t>,</a:t>
            </a:r>
            <a:r>
              <a:rPr lang="zh-CN" altLang="en-US" dirty="0"/>
              <a:t> 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pthread_mutexattr_t</a:t>
            </a:r>
            <a:r>
              <a:rPr lang="en-US" dirty="0"/>
              <a:t> *restrict </a:t>
            </a:r>
            <a:r>
              <a:rPr lang="en-US" i="1" dirty="0" err="1"/>
              <a:t>attr</a:t>
            </a:r>
            <a:r>
              <a:rPr lang="en-US" dirty="0"/>
              <a:t>);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 err="1"/>
              <a:t>Initialises</a:t>
            </a:r>
            <a:r>
              <a:rPr lang="en-US" altLang="zh-CN" dirty="0"/>
              <a:t> the mutex referenced by </a:t>
            </a:r>
            <a:r>
              <a:rPr lang="en-US" altLang="zh-CN" b="1" dirty="0"/>
              <a:t>mutex</a:t>
            </a:r>
            <a:r>
              <a:rPr lang="en-US" altLang="zh-CN" dirty="0"/>
              <a:t> with attributes specified by </a:t>
            </a:r>
            <a:r>
              <a:rPr lang="en-US" altLang="zh-CN" b="1" dirty="0" err="1"/>
              <a:t>attr</a:t>
            </a:r>
            <a:r>
              <a:rPr lang="en-US" altLang="zh-CN" dirty="0"/>
              <a:t>. If </a:t>
            </a:r>
            <a:r>
              <a:rPr lang="en-US" altLang="zh-CN" dirty="0" err="1"/>
              <a:t>attr</a:t>
            </a:r>
            <a:r>
              <a:rPr lang="en-US" altLang="zh-CN" dirty="0"/>
              <a:t> is NULL, the default mutex attributes are used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Attempting to </a:t>
            </a:r>
            <a:r>
              <a:rPr lang="en-US" altLang="zh-CN" dirty="0" err="1"/>
              <a:t>initialise</a:t>
            </a:r>
            <a:r>
              <a:rPr lang="en-US" altLang="zh-CN" dirty="0"/>
              <a:t> an already </a:t>
            </a:r>
            <a:r>
              <a:rPr lang="en-US" altLang="zh-CN" dirty="0" err="1"/>
              <a:t>initialised</a:t>
            </a:r>
            <a:r>
              <a:rPr lang="en-US" altLang="zh-CN" dirty="0"/>
              <a:t> mutex results in undefined </a:t>
            </a:r>
            <a:r>
              <a:rPr lang="en-US" altLang="zh-CN" dirty="0" err="1"/>
              <a:t>behaviour</a:t>
            </a:r>
            <a:r>
              <a:rPr lang="en-US" altLang="zh-CN" dirty="0"/>
              <a:t>.</a:t>
            </a:r>
            <a:endParaRPr lang="en-US" dirty="0"/>
          </a:p>
          <a:p>
            <a:pPr lvl="1">
              <a:buFont typeface="Wingdings" pitchFamily="2" charset="2"/>
              <a:buChar char="Ø"/>
            </a:pPr>
            <a:r>
              <a:rPr lang="zh-CN" altLang="en-US" b="1" dirty="0"/>
              <a:t> </a:t>
            </a:r>
            <a:r>
              <a:rPr lang="en-US" altLang="zh-CN" b="1" dirty="0"/>
              <a:t>E.g.,</a:t>
            </a:r>
            <a:r>
              <a:rPr lang="zh-CN" altLang="en-US" b="1" dirty="0"/>
              <a:t> </a:t>
            </a:r>
            <a:r>
              <a:rPr lang="en-US" b="1" dirty="0" err="1"/>
              <a:t>pthread_mutex_init</a:t>
            </a:r>
            <a:r>
              <a:rPr lang="en-US" b="1" dirty="0"/>
              <a:t>(&amp;lock, NULL);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114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46960AD-AE97-0F42-BE9E-5395CC558161}"/>
              </a:ext>
            </a:extLst>
          </p:cNvPr>
          <p:cNvSpPr/>
          <p:nvPr/>
        </p:nvSpPr>
        <p:spPr>
          <a:xfrm>
            <a:off x="6764276" y="3931999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90891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2605"/>
            <a:ext cx="7543800" cy="940789"/>
          </a:xfrm>
        </p:spPr>
        <p:txBody>
          <a:bodyPr/>
          <a:lstStyle/>
          <a:p>
            <a:r>
              <a:rPr lang="en-US" dirty="0"/>
              <a:t>Destroying a Mutex</a:t>
            </a:r>
            <a:r>
              <a:rPr lang="zh-CN" altLang="en-US" dirty="0"/>
              <a:t> </a:t>
            </a:r>
            <a:r>
              <a:rPr lang="en-US" altLang="zh-CN" dirty="0"/>
              <a:t>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pthread_mutex_destroy</a:t>
            </a:r>
            <a:r>
              <a:rPr lang="en-US" dirty="0"/>
              <a:t>(</a:t>
            </a:r>
            <a:r>
              <a:rPr lang="en-US" dirty="0" err="1"/>
              <a:t>pthread_mutex_t</a:t>
            </a:r>
            <a:r>
              <a:rPr lang="en-US" dirty="0"/>
              <a:t> *</a:t>
            </a:r>
            <a:r>
              <a:rPr lang="en-US" i="1" dirty="0"/>
              <a:t>mutex</a:t>
            </a:r>
            <a:r>
              <a:rPr lang="en-US" dirty="0"/>
              <a:t>);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D</a:t>
            </a:r>
            <a:r>
              <a:rPr lang="en-US" dirty="0"/>
              <a:t>estroy the mutex object referenced by mutex; the mutex object becomes, in effect, uninitialized.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b="1" dirty="0"/>
              <a:t> </a:t>
            </a:r>
            <a:r>
              <a:rPr lang="en-US" altLang="zh-CN" b="1" dirty="0"/>
              <a:t>E.g.,</a:t>
            </a:r>
            <a:r>
              <a:rPr lang="zh-CN" altLang="en-US" b="1" dirty="0"/>
              <a:t> </a:t>
            </a:r>
            <a:r>
              <a:rPr lang="en-US" b="1" dirty="0" err="1"/>
              <a:t>pthread_mutex_destroy</a:t>
            </a:r>
            <a:r>
              <a:rPr lang="en-US" b="1" dirty="0"/>
              <a:t>(&amp;lock);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115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26EAA58-D2B9-5842-9FCF-4AEE97FBE2EE}"/>
              </a:ext>
            </a:extLst>
          </p:cNvPr>
          <p:cNvSpPr/>
          <p:nvPr/>
        </p:nvSpPr>
        <p:spPr>
          <a:xfrm>
            <a:off x="6764276" y="2739093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48339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en-US" dirty="0"/>
              <a:t> a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en-US" altLang="zh-CN" dirty="0"/>
              <a:t>Initialized</a:t>
            </a:r>
            <a:r>
              <a:rPr lang="en-US" dirty="0"/>
              <a:t> Mutex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/>
              <a:t>Lock a mutex, block if another thread has locked it instead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b="1" dirty="0"/>
              <a:t>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b="1" dirty="0" err="1"/>
              <a:t>pthread_mutex_lock</a:t>
            </a:r>
            <a:r>
              <a:rPr lang="en-US" b="1" dirty="0"/>
              <a:t>(</a:t>
            </a:r>
            <a:r>
              <a:rPr lang="en-US" b="1" dirty="0" err="1"/>
              <a:t>pthread_mutex_t</a:t>
            </a:r>
            <a:r>
              <a:rPr lang="en-US" b="1" dirty="0"/>
              <a:t> *</a:t>
            </a:r>
            <a:r>
              <a:rPr lang="en-US" b="1" i="1" dirty="0"/>
              <a:t>mutex</a:t>
            </a:r>
            <a:r>
              <a:rPr lang="en-US" b="1" dirty="0"/>
              <a:t>);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/>
              <a:t>Lock a mutex, return 0 if mutex was successfully locked, an error code otherwise (e.g., mutex </a:t>
            </a:r>
            <a:r>
              <a:rPr lang="en-US" dirty="0" err="1"/>
              <a:t>alredy</a:t>
            </a:r>
            <a:r>
              <a:rPr lang="en-US" dirty="0"/>
              <a:t> locked)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/>
              <a:t>Use when you do not want to block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b="1" dirty="0"/>
              <a:t>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b="1" dirty="0" err="1"/>
              <a:t>pthread_mutex_trylock</a:t>
            </a:r>
            <a:r>
              <a:rPr lang="en-US" b="1" dirty="0"/>
              <a:t>(</a:t>
            </a:r>
            <a:r>
              <a:rPr lang="en-US" b="1" dirty="0" err="1"/>
              <a:t>pthread_mutex_t</a:t>
            </a:r>
            <a:r>
              <a:rPr lang="en-US" b="1" dirty="0"/>
              <a:t> *</a:t>
            </a:r>
            <a:r>
              <a:rPr lang="en-US" b="1" i="1" dirty="0"/>
              <a:t>mutex</a:t>
            </a:r>
            <a:r>
              <a:rPr lang="en-US" b="1" dirty="0"/>
              <a:t>);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/>
              <a:t>Unlock/release a mutex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b="1" dirty="0"/>
              <a:t>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b="1" dirty="0" err="1"/>
              <a:t>pthread_mutex_unlock</a:t>
            </a:r>
            <a:r>
              <a:rPr lang="en-US" b="1" dirty="0"/>
              <a:t>(</a:t>
            </a:r>
            <a:r>
              <a:rPr lang="en-US" b="1" dirty="0" err="1"/>
              <a:t>pthread_mutex_t</a:t>
            </a:r>
            <a:r>
              <a:rPr lang="en-US" b="1" dirty="0"/>
              <a:t> *</a:t>
            </a:r>
            <a:r>
              <a:rPr lang="en-US" b="1" i="1" dirty="0"/>
              <a:t>mutex</a:t>
            </a:r>
            <a:r>
              <a:rPr lang="en-US" b="1" dirty="0"/>
              <a:t>);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116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A674C4B-A3D4-D144-9321-66A80FC4F7C0}"/>
              </a:ext>
            </a:extLst>
          </p:cNvPr>
          <p:cNvSpPr/>
          <p:nvPr/>
        </p:nvSpPr>
        <p:spPr>
          <a:xfrm>
            <a:off x="7186211" y="3999234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5256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A deadlock is a situation where no progress can be made because usually two actions are waiting for each other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117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08878B2-496E-334B-9B69-BFDFF2D5DEB9}"/>
              </a:ext>
            </a:extLst>
          </p:cNvPr>
          <p:cNvSpPr/>
          <p:nvPr/>
        </p:nvSpPr>
        <p:spPr>
          <a:xfrm>
            <a:off x="172529" y="502999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5316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A deadlock is a situation where no progress can be made because usually two actions are waiting for each other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A deadlock can occur: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/>
              <a:t>when the same thread attempts to lock the same mutex twice</a:t>
            </a:r>
          </a:p>
          <a:p>
            <a:r>
              <a:rPr lang="en-US" dirty="0"/>
              <a:t> </a:t>
            </a:r>
          </a:p>
          <a:p>
            <a:r>
              <a:rPr lang="en-US" dirty="0" err="1"/>
              <a:t>pthread_mutex_lock</a:t>
            </a:r>
            <a:r>
              <a:rPr lang="en-US" dirty="0"/>
              <a:t>(&amp;</a:t>
            </a:r>
            <a:r>
              <a:rPr lang="en-US" dirty="0" err="1"/>
              <a:t>st</a:t>
            </a:r>
            <a:r>
              <a:rPr lang="en-US" dirty="0"/>
              <a:t>-&gt;lock);</a:t>
            </a:r>
          </a:p>
          <a:p>
            <a:r>
              <a:rPr lang="en-US" dirty="0"/>
              <a:t>…..</a:t>
            </a:r>
          </a:p>
          <a:p>
            <a:r>
              <a:rPr lang="en-US" dirty="0"/>
              <a:t> </a:t>
            </a:r>
            <a:r>
              <a:rPr lang="en-US" dirty="0" err="1"/>
              <a:t>pthread_mutex_lock</a:t>
            </a:r>
            <a:r>
              <a:rPr lang="en-US" dirty="0"/>
              <a:t>(&amp;</a:t>
            </a:r>
            <a:r>
              <a:rPr lang="en-US" dirty="0" err="1"/>
              <a:t>st</a:t>
            </a:r>
            <a:r>
              <a:rPr lang="en-US" dirty="0"/>
              <a:t>-&gt;lock);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118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4669900" y="4476101"/>
            <a:ext cx="1711842" cy="687076"/>
          </a:xfrm>
          <a:prstGeom prst="wedgeRoundRectCallout">
            <a:avLst>
              <a:gd name="adj1" fmla="val -70522"/>
              <a:gd name="adj2" fmla="val 532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thread will block forever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AF8189-7FF5-4146-8D9A-998357087880}"/>
              </a:ext>
            </a:extLst>
          </p:cNvPr>
          <p:cNvSpPr/>
          <p:nvPr/>
        </p:nvSpPr>
        <p:spPr>
          <a:xfrm>
            <a:off x="172528" y="3877408"/>
            <a:ext cx="4311548" cy="21804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//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Same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Thread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AE8D015-1FC0-E845-AB1D-5CAC8D08BD87}"/>
              </a:ext>
            </a:extLst>
          </p:cNvPr>
          <p:cNvSpPr/>
          <p:nvPr/>
        </p:nvSpPr>
        <p:spPr>
          <a:xfrm>
            <a:off x="172529" y="502999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75027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A deadlock is a situation where no progress can be made because usually two actions are waiting for each other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A deadlock can occur: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W</a:t>
            </a:r>
            <a:r>
              <a:rPr lang="en-US" dirty="0"/>
              <a:t>hen the same thread attempts to lock the same mutex twice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B</a:t>
            </a:r>
            <a:r>
              <a:rPr lang="en-US" dirty="0"/>
              <a:t>ut can be more complex when multiple locks are involved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119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F01DF06-7011-F243-99E6-39780C8F5DBA}"/>
              </a:ext>
            </a:extLst>
          </p:cNvPr>
          <p:cNvSpPr/>
          <p:nvPr/>
        </p:nvSpPr>
        <p:spPr>
          <a:xfrm>
            <a:off x="172529" y="502999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091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Types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– integer</a:t>
            </a:r>
          </a:p>
          <a:p>
            <a:r>
              <a:rPr lang="en-US" dirty="0"/>
              <a:t>float – floating point number</a:t>
            </a:r>
          </a:p>
          <a:p>
            <a:r>
              <a:rPr lang="en-US" dirty="0"/>
              <a:t>char -- character - a single byte (it is actually a number)</a:t>
            </a:r>
          </a:p>
          <a:p>
            <a:r>
              <a:rPr lang="en-US" dirty="0"/>
              <a:t>short -- short integer</a:t>
            </a:r>
          </a:p>
          <a:p>
            <a:r>
              <a:rPr lang="en-US" dirty="0"/>
              <a:t>long -- long integer</a:t>
            </a:r>
          </a:p>
          <a:p>
            <a:r>
              <a:rPr lang="en-US" dirty="0"/>
              <a:t>double -- double-precision floating point</a:t>
            </a:r>
          </a:p>
          <a:p>
            <a:r>
              <a:rPr lang="en-US" dirty="0">
                <a:solidFill>
                  <a:schemeClr val="accent5"/>
                </a:solidFill>
              </a:rPr>
              <a:t>Types can also by unsigned!</a:t>
            </a:r>
          </a:p>
          <a:p>
            <a:r>
              <a:rPr lang="en-US" dirty="0">
                <a:solidFill>
                  <a:srgbClr val="FF0000"/>
                </a:solidFill>
              </a:rPr>
              <a:t>No bool type!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12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87B177-B73B-A84F-BB08-E2C3DE96808E}"/>
              </a:ext>
            </a:extLst>
          </p:cNvPr>
          <p:cNvSpPr/>
          <p:nvPr/>
        </p:nvSpPr>
        <p:spPr>
          <a:xfrm>
            <a:off x="7368987" y="1396181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36895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6DA15-FBA6-E045-B7DB-92557D2D0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8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Sockets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7691E-84A1-9F4C-8E65-E6FF80C5B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7BE78-B62A-4140-AA4B-1B6B112E8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CS-392-A Systems Programming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D194C-2267-0542-9CA5-7356DF272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120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F5FF231-0500-7A4E-BCBC-DE26E4A17799}"/>
              </a:ext>
            </a:extLst>
          </p:cNvPr>
          <p:cNvSpPr/>
          <p:nvPr/>
        </p:nvSpPr>
        <p:spPr>
          <a:xfrm>
            <a:off x="182202" y="454640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64509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>
                <a:latin typeface="Tahoma" charset="0"/>
              </a:rPr>
              <a:t>Sockets</a:t>
            </a:r>
          </a:p>
        </p:txBody>
      </p:sp>
      <p:sp>
        <p:nvSpPr>
          <p:cNvPr id="153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528" y="1017267"/>
            <a:ext cx="8798943" cy="564283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 err="1">
                <a:latin typeface="Tahoma" charset="0"/>
              </a:rPr>
              <a:t>int</a:t>
            </a:r>
            <a:r>
              <a:rPr lang="en-US" sz="2800" dirty="0">
                <a:latin typeface="Tahoma" charset="0"/>
              </a:rPr>
              <a:t> socket(</a:t>
            </a:r>
            <a:r>
              <a:rPr lang="en-US" sz="2800" dirty="0" err="1">
                <a:latin typeface="Tahoma" charset="0"/>
              </a:rPr>
              <a:t>int</a:t>
            </a:r>
            <a:r>
              <a:rPr lang="en-US" sz="2800" dirty="0">
                <a:latin typeface="Tahoma" charset="0"/>
              </a:rPr>
              <a:t> domain, </a:t>
            </a:r>
            <a:r>
              <a:rPr lang="en-US" sz="2800" dirty="0" err="1">
                <a:latin typeface="Tahoma" charset="0"/>
              </a:rPr>
              <a:t>int</a:t>
            </a:r>
            <a:r>
              <a:rPr lang="en-US" sz="2800" dirty="0">
                <a:latin typeface="Tahoma" charset="0"/>
              </a:rPr>
              <a:t> type, </a:t>
            </a:r>
            <a:r>
              <a:rPr lang="en-US" sz="2800" dirty="0" err="1">
                <a:latin typeface="Tahoma" charset="0"/>
              </a:rPr>
              <a:t>int</a:t>
            </a:r>
            <a:r>
              <a:rPr lang="en-US" sz="2800" dirty="0">
                <a:latin typeface="Tahoma" charset="0"/>
              </a:rPr>
              <a:t> protocol);</a:t>
            </a:r>
          </a:p>
          <a:p>
            <a:pPr>
              <a:buFont typeface="Wingdings" pitchFamily="2" charset="2"/>
              <a:buChar char="Ø"/>
            </a:pPr>
            <a:r>
              <a:rPr lang="zh-CN" altLang="en-US" i="1" dirty="0">
                <a:latin typeface="Tahoma" charset="0"/>
              </a:rPr>
              <a:t> </a:t>
            </a:r>
            <a:r>
              <a:rPr lang="en-US" i="1" dirty="0">
                <a:latin typeface="Tahoma" charset="0"/>
              </a:rPr>
              <a:t>domain</a:t>
            </a:r>
            <a:r>
              <a:rPr lang="en-US" dirty="0">
                <a:latin typeface="Tahoma" charset="0"/>
              </a:rPr>
              <a:t> defines the address family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>
                <a:latin typeface="Tahoma" charset="0"/>
              </a:rPr>
              <a:t> </a:t>
            </a:r>
            <a:r>
              <a:rPr lang="en-US" b="1" dirty="0">
                <a:latin typeface="Tahoma" charset="0"/>
              </a:rPr>
              <a:t>AF_INET </a:t>
            </a:r>
            <a:r>
              <a:rPr lang="en-US" dirty="0">
                <a:latin typeface="Tahoma" charset="0"/>
              </a:rPr>
              <a:t>– IPv4 (most commonly used )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b="1" dirty="0">
                <a:latin typeface="Tahoma" charset="0"/>
              </a:rPr>
              <a:t> </a:t>
            </a:r>
            <a:r>
              <a:rPr lang="en-US" b="1" dirty="0">
                <a:latin typeface="Tahoma" charset="0"/>
              </a:rPr>
              <a:t>AF_INET6 </a:t>
            </a:r>
            <a:r>
              <a:rPr lang="en-US" dirty="0">
                <a:latin typeface="Tahoma" charset="0"/>
              </a:rPr>
              <a:t>– IPv6 (the future!!is here )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>
                <a:latin typeface="Tahoma" charset="0"/>
              </a:rPr>
              <a:t> </a:t>
            </a:r>
            <a:r>
              <a:rPr lang="en-US" b="1" dirty="0">
                <a:latin typeface="Tahoma" charset="0"/>
              </a:rPr>
              <a:t>AF_UNIX </a:t>
            </a:r>
            <a:r>
              <a:rPr lang="en-US" dirty="0">
                <a:latin typeface="Tahoma" charset="0"/>
              </a:rPr>
              <a:t>– UNIX domain (covered)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>
                <a:latin typeface="Tahoma" charset="0"/>
              </a:rPr>
              <a:t> </a:t>
            </a:r>
            <a:r>
              <a:rPr lang="en-US" b="1" dirty="0">
                <a:latin typeface="Tahoma" charset="0"/>
              </a:rPr>
              <a:t>AF_UNSPEC </a:t>
            </a:r>
            <a:r>
              <a:rPr lang="en-US" dirty="0">
                <a:latin typeface="Tahoma" charset="0"/>
              </a:rPr>
              <a:t>– unspecified</a:t>
            </a:r>
          </a:p>
          <a:p>
            <a:pPr>
              <a:buFont typeface="Wingdings" pitchFamily="2" charset="2"/>
              <a:buChar char="Ø"/>
            </a:pPr>
            <a:r>
              <a:rPr lang="zh-CN" altLang="en-US" dirty="0">
                <a:latin typeface="Tahoma" charset="0"/>
              </a:rPr>
              <a:t> </a:t>
            </a:r>
            <a:r>
              <a:rPr lang="en-US" i="1" dirty="0"/>
              <a:t>type</a:t>
            </a:r>
            <a:r>
              <a:rPr lang="zh-CN" altLang="en-US" i="1" dirty="0"/>
              <a:t> </a:t>
            </a:r>
            <a:r>
              <a:rPr lang="en-US" dirty="0"/>
              <a:t>specifies the communication semantics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>
                <a:latin typeface="Tahoma" charset="0"/>
              </a:rPr>
              <a:t> </a:t>
            </a:r>
            <a:r>
              <a:rPr lang="en-US" b="1" dirty="0"/>
              <a:t>SOCK_STREAM </a:t>
            </a:r>
            <a:r>
              <a:rPr lang="en-US" dirty="0"/>
              <a:t>Provides sequenced, reliable, two-way, connection- based byte streams.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>
                <a:latin typeface="Tahoma" charset="0"/>
              </a:rPr>
              <a:t> </a:t>
            </a:r>
            <a:r>
              <a:rPr lang="en-US" b="1" dirty="0"/>
              <a:t>SOCK_DGRAM </a:t>
            </a:r>
            <a:r>
              <a:rPr lang="en-US" dirty="0"/>
              <a:t>Supports datagrams (connectionless, unreliable messages of a fixed maximum length).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>
                <a:latin typeface="Tahoma" charset="0"/>
              </a:rPr>
              <a:t> </a:t>
            </a:r>
            <a:r>
              <a:rPr lang="en-US" b="1" dirty="0"/>
              <a:t>SOCK_SEQPACKET </a:t>
            </a:r>
            <a:r>
              <a:rPr lang="en-US" dirty="0"/>
              <a:t>Provides a sequenced, reliable, two-way connection- based data transmission path for datagrams of fixed maximum length</a:t>
            </a:r>
          </a:p>
          <a:p>
            <a:pPr>
              <a:lnSpc>
                <a:spcPct val="80000"/>
              </a:lnSpc>
              <a:buFont typeface="Wingdings" pitchFamily="2" charset="2"/>
              <a:buChar char="Ø"/>
              <a:defRPr/>
            </a:pP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Protocol: specific protocol(Usually 0 )</a:t>
            </a:r>
          </a:p>
          <a:p>
            <a:pPr lvl="1">
              <a:lnSpc>
                <a:spcPct val="80000"/>
              </a:lnSpc>
              <a:buFont typeface="Wingdings" pitchFamily="2" charset="2"/>
              <a:buChar char="Ø"/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UNSPEC: unspecified</a:t>
            </a:r>
          </a:p>
          <a:p>
            <a:pPr lvl="1">
              <a:lnSpc>
                <a:spcPct val="80000"/>
              </a:lnSpc>
              <a:buFont typeface="Wingdings" pitchFamily="2" charset="2"/>
              <a:buChar char="Ø"/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(AF_INET and SOCK_STREAM already implies TCP, ‘’0’’ setting protocol)</a:t>
            </a:r>
          </a:p>
          <a:p>
            <a:pPr>
              <a:buFont typeface="Wingdings" pitchFamily="2" charset="2"/>
              <a:buChar char="Ø"/>
            </a:pPr>
            <a:endParaRPr lang="en-US" dirty="0">
              <a:latin typeface="Tahoma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CDED39D-FE55-B949-A4C6-065A6609FBAB}"/>
              </a:ext>
            </a:extLst>
          </p:cNvPr>
          <p:cNvSpPr/>
          <p:nvPr/>
        </p:nvSpPr>
        <p:spPr>
          <a:xfrm>
            <a:off x="6976741" y="2278011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36626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>
          <a:xfrm>
            <a:off x="822960" y="32605"/>
            <a:ext cx="8148512" cy="940789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dirty="0">
                <a:latin typeface="Calibri" charset="0"/>
              </a:rPr>
              <a:t>Socket Identification ``endpoint</a:t>
            </a:r>
            <a:r>
              <a:rPr lang="zh-CN" altLang="en-US" sz="4000" dirty="0">
                <a:latin typeface="Calibri" charset="0"/>
              </a:rPr>
              <a:t> </a:t>
            </a:r>
            <a:r>
              <a:rPr lang="en-US" altLang="zh-CN" sz="4000" dirty="0">
                <a:latin typeface="Calibri" charset="0"/>
              </a:rPr>
              <a:t>address</a:t>
            </a:r>
            <a:r>
              <a:rPr lang="en-US" sz="4000" dirty="0">
                <a:latin typeface="Calibri" charset="0"/>
              </a:rPr>
              <a:t>’’</a:t>
            </a:r>
          </a:p>
        </p:txBody>
      </p:sp>
      <p:sp>
        <p:nvSpPr>
          <p:cNvPr id="2150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buFont typeface="Wingdings" pitchFamily="2" charset="2"/>
              <a:buChar char="Ø"/>
              <a:defRPr/>
            </a:pPr>
            <a:r>
              <a:rPr lang="en-US" altLang="zh-CN" sz="2800" dirty="0">
                <a:latin typeface="Calibri" charset="0"/>
              </a:rPr>
              <a:t>Socket</a:t>
            </a:r>
            <a:r>
              <a:rPr lang="zh-CN" altLang="en-US" sz="2800" dirty="0">
                <a:latin typeface="Calibri" charset="0"/>
              </a:rPr>
              <a:t> </a:t>
            </a:r>
            <a:r>
              <a:rPr lang="en-US" altLang="zh-CN" sz="2800" dirty="0">
                <a:latin typeface="Calibri" charset="0"/>
              </a:rPr>
              <a:t>Identification:</a:t>
            </a:r>
            <a:r>
              <a:rPr lang="zh-CN" altLang="en-US" sz="2800" dirty="0">
                <a:latin typeface="Calibri" charset="0"/>
              </a:rPr>
              <a:t>  </a:t>
            </a:r>
            <a:r>
              <a:rPr lang="en-US" altLang="zh-CN" sz="2800" b="1" dirty="0">
                <a:latin typeface="Calibri" charset="0"/>
              </a:rPr>
              <a:t>IP</a:t>
            </a:r>
            <a:r>
              <a:rPr lang="zh-CN" altLang="en-US" sz="2800" b="1" dirty="0">
                <a:latin typeface="Calibri" charset="0"/>
              </a:rPr>
              <a:t> </a:t>
            </a:r>
            <a:r>
              <a:rPr lang="en-US" altLang="zh-CN" sz="2800" b="1" dirty="0">
                <a:latin typeface="Calibri" charset="0"/>
              </a:rPr>
              <a:t>Address</a:t>
            </a:r>
            <a:r>
              <a:rPr lang="zh-CN" altLang="en-US" sz="2800" b="1" dirty="0">
                <a:latin typeface="Calibri" charset="0"/>
              </a:rPr>
              <a:t> </a:t>
            </a:r>
            <a:r>
              <a:rPr lang="en-US" altLang="zh-CN" sz="2800" b="1" dirty="0">
                <a:latin typeface="Calibri" charset="0"/>
              </a:rPr>
              <a:t>+</a:t>
            </a:r>
            <a:r>
              <a:rPr lang="zh-CN" altLang="en-US" sz="2800" b="1" dirty="0">
                <a:latin typeface="Calibri" charset="0"/>
              </a:rPr>
              <a:t> </a:t>
            </a:r>
            <a:r>
              <a:rPr lang="en-US" altLang="zh-CN" sz="2800" b="1" dirty="0">
                <a:latin typeface="Calibri" charset="0"/>
              </a:rPr>
              <a:t>Port</a:t>
            </a:r>
            <a:r>
              <a:rPr lang="zh-CN" altLang="en-US" sz="2800" b="1" dirty="0">
                <a:latin typeface="Calibri" charset="0"/>
              </a:rPr>
              <a:t> </a:t>
            </a:r>
            <a:r>
              <a:rPr lang="en-US" altLang="zh-CN" sz="2800" b="1" dirty="0">
                <a:latin typeface="Calibri" charset="0"/>
              </a:rPr>
              <a:t>Number</a:t>
            </a:r>
          </a:p>
          <a:p>
            <a:pPr eaLnBrk="1" hangingPunct="1">
              <a:buFont typeface="Wingdings" pitchFamily="2" charset="2"/>
              <a:buChar char="Ø"/>
              <a:defRPr/>
            </a:pPr>
            <a:r>
              <a:rPr lang="zh-CN" altLang="en-US" sz="2800" dirty="0">
                <a:latin typeface="Calibri" charset="0"/>
              </a:rPr>
              <a:t> </a:t>
            </a:r>
            <a:r>
              <a:rPr lang="en-US" sz="2800" dirty="0">
                <a:latin typeface="Calibri" charset="0"/>
              </a:rPr>
              <a:t>Receiving host</a:t>
            </a:r>
          </a:p>
          <a:p>
            <a:pPr lvl="1" eaLnBrk="1" hangingPunct="1">
              <a:buFont typeface="Wingdings" pitchFamily="2" charset="2"/>
              <a:buChar char="Ø"/>
              <a:defRPr/>
            </a:pPr>
            <a:r>
              <a:rPr lang="en-US" sz="2800" dirty="0">
                <a:latin typeface="Calibri" charset="0"/>
              </a:rPr>
              <a:t>Destination </a:t>
            </a:r>
            <a:r>
              <a:rPr lang="en-US" sz="2800" b="1" dirty="0">
                <a:latin typeface="Calibri" charset="0"/>
              </a:rPr>
              <a:t>address</a:t>
            </a:r>
            <a:r>
              <a:rPr lang="en-US" sz="2800" dirty="0">
                <a:latin typeface="Calibri" charset="0"/>
              </a:rPr>
              <a:t> that uniquely identifies the host</a:t>
            </a:r>
          </a:p>
          <a:p>
            <a:pPr lvl="1" eaLnBrk="1" hangingPunct="1">
              <a:buFont typeface="Wingdings" pitchFamily="2" charset="2"/>
              <a:buChar char="Ø"/>
              <a:defRPr/>
            </a:pPr>
            <a:r>
              <a:rPr lang="en-US" sz="2800" dirty="0">
                <a:latin typeface="Calibri" charset="0"/>
              </a:rPr>
              <a:t>An </a:t>
            </a:r>
            <a:r>
              <a:rPr lang="en-US" sz="2800" b="1" dirty="0">
                <a:latin typeface="Calibri" charset="0"/>
              </a:rPr>
              <a:t>IP address</a:t>
            </a:r>
            <a:r>
              <a:rPr lang="en-US" sz="2800" dirty="0">
                <a:latin typeface="Calibri" charset="0"/>
              </a:rPr>
              <a:t> is a 32-bit quantity( for IPV4)</a:t>
            </a:r>
          </a:p>
          <a:p>
            <a:pPr lvl="1" eaLnBrk="1" hangingPunct="1">
              <a:buFont typeface="Wingdings" pitchFamily="2" charset="2"/>
              <a:buChar char="Ø"/>
              <a:defRPr/>
            </a:pPr>
            <a:r>
              <a:rPr lang="en-US" sz="2800" dirty="0">
                <a:latin typeface="Calibri" charset="0"/>
              </a:rPr>
              <a:t>128 IP address for IPV6 why??</a:t>
            </a:r>
          </a:p>
          <a:p>
            <a:pPr eaLnBrk="1" hangingPunct="1">
              <a:buFont typeface="Wingdings" pitchFamily="2" charset="2"/>
              <a:buChar char="Ø"/>
              <a:defRPr/>
            </a:pPr>
            <a:r>
              <a:rPr lang="zh-CN" altLang="en-US" sz="2800" dirty="0">
                <a:latin typeface="Calibri" charset="0"/>
              </a:rPr>
              <a:t> </a:t>
            </a:r>
            <a:r>
              <a:rPr lang="en-US" sz="2800" dirty="0">
                <a:latin typeface="Calibri" charset="0"/>
              </a:rPr>
              <a:t>Receiving socket</a:t>
            </a:r>
          </a:p>
          <a:p>
            <a:pPr lvl="1" eaLnBrk="1" hangingPunct="1">
              <a:buFont typeface="Wingdings" pitchFamily="2" charset="2"/>
              <a:buChar char="Ø"/>
              <a:defRPr/>
            </a:pPr>
            <a:r>
              <a:rPr lang="zh-CN" altLang="en-US" sz="2800" dirty="0">
                <a:latin typeface="Calibri" charset="0"/>
              </a:rPr>
              <a:t> </a:t>
            </a:r>
            <a:r>
              <a:rPr lang="en-US" sz="2800" dirty="0">
                <a:latin typeface="Calibri" charset="0"/>
              </a:rPr>
              <a:t>Host may be running many different processes</a:t>
            </a:r>
          </a:p>
          <a:p>
            <a:pPr lvl="1" eaLnBrk="1" hangingPunct="1">
              <a:buFont typeface="Wingdings" pitchFamily="2" charset="2"/>
              <a:buChar char="Ø"/>
              <a:defRPr/>
            </a:pPr>
            <a:r>
              <a:rPr lang="zh-CN" altLang="en-US" sz="2800" dirty="0">
                <a:latin typeface="Calibri" charset="0"/>
              </a:rPr>
              <a:t> </a:t>
            </a:r>
            <a:r>
              <a:rPr lang="en-US" sz="2800" dirty="0">
                <a:latin typeface="Calibri" charset="0"/>
              </a:rPr>
              <a:t>Destination </a:t>
            </a:r>
            <a:r>
              <a:rPr lang="en-US" sz="2800" b="1" dirty="0">
                <a:latin typeface="Calibri" charset="0"/>
              </a:rPr>
              <a:t>port</a:t>
            </a:r>
            <a:r>
              <a:rPr lang="en-US" sz="2800" dirty="0">
                <a:latin typeface="Calibri" charset="0"/>
              </a:rPr>
              <a:t> that uniquely identifies the socket</a:t>
            </a:r>
          </a:p>
          <a:p>
            <a:pPr lvl="1" eaLnBrk="1" hangingPunct="1">
              <a:buFont typeface="Wingdings" pitchFamily="2" charset="2"/>
              <a:buChar char="Ø"/>
              <a:defRPr/>
            </a:pPr>
            <a:r>
              <a:rPr lang="zh-CN" altLang="en-US" sz="2800" dirty="0">
                <a:latin typeface="Calibri" charset="0"/>
              </a:rPr>
              <a:t> </a:t>
            </a:r>
            <a:r>
              <a:rPr lang="en-US" sz="2800" dirty="0">
                <a:latin typeface="Calibri" charset="0"/>
              </a:rPr>
              <a:t>A </a:t>
            </a:r>
            <a:r>
              <a:rPr lang="en-US" sz="2800" b="1" dirty="0">
                <a:latin typeface="Calibri" charset="0"/>
              </a:rPr>
              <a:t>port number </a:t>
            </a:r>
            <a:r>
              <a:rPr lang="en-US" sz="2800" dirty="0">
                <a:latin typeface="Calibri" charset="0"/>
              </a:rPr>
              <a:t>is a 16-bit quantity</a:t>
            </a:r>
          </a:p>
          <a:p>
            <a:pPr marL="742950" lvl="1" indent="-285750" eaLnBrk="1" hangingPunct="1">
              <a:buFont typeface="Wingdings" pitchFamily="2" charset="2"/>
              <a:buChar char="Ø"/>
              <a:defRPr/>
            </a:pPr>
            <a:r>
              <a:rPr lang="zh-CN" altLang="en-US" sz="2800" dirty="0">
                <a:latin typeface="Calibri" charset="0"/>
              </a:rPr>
              <a:t> </a:t>
            </a:r>
            <a:r>
              <a:rPr lang="en-US" sz="2800" dirty="0">
                <a:latin typeface="Calibri" charset="0"/>
              </a:rPr>
              <a:t>You have pro</a:t>
            </a:r>
            <a:r>
              <a:rPr lang="en-US" altLang="zh-CN" sz="2800" dirty="0">
                <a:latin typeface="Calibri" charset="0"/>
              </a:rPr>
              <a:t>b</a:t>
            </a:r>
            <a:r>
              <a:rPr lang="en-US" sz="2800" dirty="0">
                <a:latin typeface="Calibri" charset="0"/>
              </a:rPr>
              <a:t>ably encountered i</a:t>
            </a:r>
            <a:r>
              <a:rPr lang="en-US" altLang="zh-CN" sz="2800" dirty="0">
                <a:latin typeface="Calibri" charset="0"/>
              </a:rPr>
              <a:t>t</a:t>
            </a:r>
          </a:p>
          <a:p>
            <a:pPr marL="742950" lvl="1" indent="-285750" eaLnBrk="1" hangingPunct="1">
              <a:buFont typeface="Wingdings" pitchFamily="2" charset="2"/>
              <a:buChar char="Ø"/>
              <a:defRPr/>
            </a:pPr>
            <a:r>
              <a:rPr lang="zh-CN" altLang="en-US" sz="2800" dirty="0">
                <a:latin typeface="Calibri" charset="0"/>
              </a:rPr>
              <a:t> </a:t>
            </a:r>
            <a:r>
              <a:rPr lang="en-US" sz="2800" dirty="0" err="1">
                <a:latin typeface="Calibri" charset="0"/>
              </a:rPr>
              <a:t>Eg</a:t>
            </a:r>
            <a:r>
              <a:rPr lang="en-US" sz="2800" dirty="0">
                <a:latin typeface="Calibri" charset="0"/>
              </a:rPr>
              <a:t> 192.168.1.1:8080, 147.89.33.127:8080 or…</a:t>
            </a:r>
          </a:p>
          <a:p>
            <a:pPr marL="742950" lvl="1" indent="-285750" eaLnBrk="1" hangingPunct="1">
              <a:buFont typeface="Wingdings" pitchFamily="2" charset="2"/>
              <a:buChar char="Ø"/>
              <a:defRPr/>
            </a:pPr>
            <a:r>
              <a:rPr lang="zh-CN" altLang="en-US" sz="2800" dirty="0">
                <a:latin typeface="Calibri" charset="0"/>
                <a:hlinkClick r:id="rId2"/>
              </a:rPr>
              <a:t> </a:t>
            </a:r>
            <a:r>
              <a:rPr lang="en-US" sz="2800" dirty="0">
                <a:latin typeface="Calibri" charset="0"/>
                <a:hlinkClick r:id="rId2"/>
              </a:rPr>
              <a:t>http:://localhost:8080</a:t>
            </a:r>
            <a:r>
              <a:rPr lang="en-US" sz="2800" dirty="0">
                <a:latin typeface="Calibri" charset="0"/>
              </a:rPr>
              <a:t> … or ping </a:t>
            </a:r>
            <a:r>
              <a:rPr lang="en-US" sz="2800" dirty="0" err="1">
                <a:latin typeface="Calibri" charset="0"/>
              </a:rPr>
              <a:t>www.google.com</a:t>
            </a:r>
            <a:r>
              <a:rPr lang="en-US" sz="2800" dirty="0">
                <a:latin typeface="Calibri" charset="0"/>
              </a:rPr>
              <a:t>… </a:t>
            </a:r>
          </a:p>
          <a:p>
            <a:pPr marL="742950" lvl="1" indent="-285750" eaLnBrk="1" hangingPunct="1">
              <a:buFont typeface="Wingdings" pitchFamily="2" charset="2"/>
              <a:buChar char="Ø"/>
              <a:defRPr/>
            </a:pPr>
            <a:endParaRPr lang="en-US" sz="2800" dirty="0">
              <a:latin typeface="Calibri" charset="0"/>
            </a:endParaRP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98E5E1DE-DD5E-104E-8AA3-C454ED253DA9}" type="slidenum">
              <a:rPr lang="en-US" sz="1200">
                <a:solidFill>
                  <a:srgbClr val="898989"/>
                </a:solidFill>
                <a:latin typeface="Courier New" charset="0"/>
              </a:rPr>
              <a:pPr/>
              <a:t>122</a:t>
            </a:fld>
            <a:endParaRPr lang="en-US" sz="1200">
              <a:solidFill>
                <a:srgbClr val="898989"/>
              </a:solidFill>
              <a:latin typeface="Courier New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FEF80F-EDDE-D94A-8912-DB1A145B3B07}"/>
              </a:ext>
            </a:extLst>
          </p:cNvPr>
          <p:cNvSpPr/>
          <p:nvPr/>
        </p:nvSpPr>
        <p:spPr>
          <a:xfrm>
            <a:off x="6876978" y="2739093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07342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>
                <a:latin typeface="Calibri" charset="0"/>
              </a:rPr>
              <a:t>Using Ports to Identify Services</a:t>
            </a:r>
          </a:p>
        </p:txBody>
      </p:sp>
      <p:sp>
        <p:nvSpPr>
          <p:cNvPr id="2457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E56EFA1F-9E2A-E840-859C-CA825187C675}" type="slidenum">
              <a:rPr lang="en-US" sz="1200">
                <a:solidFill>
                  <a:srgbClr val="898989"/>
                </a:solidFill>
                <a:latin typeface="Courier New" charset="0"/>
              </a:rPr>
              <a:pPr/>
              <a:t>123</a:t>
            </a:fld>
            <a:endParaRPr lang="en-US" sz="1200">
              <a:solidFill>
                <a:srgbClr val="898989"/>
              </a:solidFill>
              <a:latin typeface="Courier New" charset="0"/>
            </a:endParaRPr>
          </a:p>
        </p:txBody>
      </p:sp>
      <p:sp>
        <p:nvSpPr>
          <p:cNvPr id="24579" name="Rectangle 2"/>
          <p:cNvSpPr>
            <a:spLocks noChangeArrowheads="1"/>
          </p:cNvSpPr>
          <p:nvPr/>
        </p:nvSpPr>
        <p:spPr bwMode="auto">
          <a:xfrm>
            <a:off x="555625" y="2473750"/>
            <a:ext cx="1295400" cy="11430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24580" name="Rectangle 3"/>
          <p:cNvSpPr>
            <a:spLocks noChangeArrowheads="1"/>
          </p:cNvSpPr>
          <p:nvPr/>
        </p:nvSpPr>
        <p:spPr bwMode="auto">
          <a:xfrm>
            <a:off x="4975225" y="1997500"/>
            <a:ext cx="3505200" cy="19812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24581" name="Rectangle 4"/>
          <p:cNvSpPr>
            <a:spLocks noChangeArrowheads="1"/>
          </p:cNvSpPr>
          <p:nvPr/>
        </p:nvSpPr>
        <p:spPr bwMode="auto">
          <a:xfrm>
            <a:off x="555625" y="5401100"/>
            <a:ext cx="1295400" cy="11430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24582" name="Rectangle 5"/>
          <p:cNvSpPr>
            <a:spLocks noChangeArrowheads="1"/>
          </p:cNvSpPr>
          <p:nvPr/>
        </p:nvSpPr>
        <p:spPr bwMode="auto">
          <a:xfrm>
            <a:off x="4975225" y="4635500"/>
            <a:ext cx="3505200" cy="19812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24583" name="Oval 7"/>
          <p:cNvSpPr>
            <a:spLocks noChangeArrowheads="1"/>
          </p:cNvSpPr>
          <p:nvPr/>
        </p:nvSpPr>
        <p:spPr bwMode="auto">
          <a:xfrm>
            <a:off x="6484938" y="2116563"/>
            <a:ext cx="1746250" cy="796925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0" tIns="45716" rIns="91430" bIns="45716" anchor="ctr"/>
          <a:lstStyle/>
          <a:p>
            <a:pPr defTabSz="912813"/>
            <a:r>
              <a:rPr lang="en-US" sz="1600">
                <a:latin typeface="Helvetica" charset="0"/>
              </a:rPr>
              <a:t>Web server</a:t>
            </a:r>
          </a:p>
          <a:p>
            <a:pPr defTabSz="912813"/>
            <a:r>
              <a:rPr lang="en-US" sz="1600">
                <a:latin typeface="Helvetica" charset="0"/>
              </a:rPr>
              <a:t>(</a:t>
            </a:r>
            <a:r>
              <a:rPr lang="en-US" sz="1600">
                <a:solidFill>
                  <a:srgbClr val="0000FF"/>
                </a:solidFill>
                <a:latin typeface="Helvetica" charset="0"/>
              </a:rPr>
              <a:t>port 80</a:t>
            </a:r>
            <a:r>
              <a:rPr lang="en-US" sz="1600">
                <a:latin typeface="Helvetica" charset="0"/>
              </a:rPr>
              <a:t>)</a:t>
            </a:r>
          </a:p>
        </p:txBody>
      </p:sp>
      <p:sp>
        <p:nvSpPr>
          <p:cNvPr id="24584" name="Text Box 8"/>
          <p:cNvSpPr txBox="1">
            <a:spLocks noChangeArrowheads="1"/>
          </p:cNvSpPr>
          <p:nvPr/>
        </p:nvSpPr>
        <p:spPr bwMode="auto">
          <a:xfrm>
            <a:off x="593725" y="2116563"/>
            <a:ext cx="1365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800">
                <a:latin typeface="Helvetica" charset="0"/>
              </a:rPr>
              <a:t>Client host</a:t>
            </a:r>
          </a:p>
        </p:txBody>
      </p:sp>
      <p:sp>
        <p:nvSpPr>
          <p:cNvPr id="24585" name="Text Box 9"/>
          <p:cNvSpPr txBox="1">
            <a:spLocks noChangeArrowheads="1"/>
          </p:cNvSpPr>
          <p:nvPr/>
        </p:nvSpPr>
        <p:spPr bwMode="auto">
          <a:xfrm>
            <a:off x="5203825" y="1527988"/>
            <a:ext cx="2965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800">
                <a:latin typeface="Helvetica" charset="0"/>
              </a:rPr>
              <a:t>Server host </a:t>
            </a:r>
            <a:r>
              <a:rPr lang="en-US" sz="1800">
                <a:solidFill>
                  <a:srgbClr val="009900"/>
                </a:solidFill>
                <a:latin typeface="Helvetica" charset="0"/>
              </a:rPr>
              <a:t>128.2.194.242</a:t>
            </a:r>
          </a:p>
        </p:txBody>
      </p:sp>
      <p:sp>
        <p:nvSpPr>
          <p:cNvPr id="24586" name="Line 10"/>
          <p:cNvSpPr>
            <a:spLocks noChangeShapeType="1"/>
          </p:cNvSpPr>
          <p:nvPr/>
        </p:nvSpPr>
        <p:spPr bwMode="auto">
          <a:xfrm flipV="1">
            <a:off x="1698625" y="2988100"/>
            <a:ext cx="3429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7" name="Oval 11"/>
          <p:cNvSpPr>
            <a:spLocks noChangeArrowheads="1"/>
          </p:cNvSpPr>
          <p:nvPr/>
        </p:nvSpPr>
        <p:spPr bwMode="auto">
          <a:xfrm>
            <a:off x="6499225" y="3064300"/>
            <a:ext cx="1746250" cy="796925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0" tIns="45716" rIns="91430" bIns="45716" anchor="ctr"/>
          <a:lstStyle/>
          <a:p>
            <a:pPr defTabSz="912813"/>
            <a:r>
              <a:rPr lang="en-US" sz="1600">
                <a:latin typeface="Helvetica" charset="0"/>
              </a:rPr>
              <a:t>Echo server</a:t>
            </a:r>
          </a:p>
          <a:p>
            <a:pPr defTabSz="912813"/>
            <a:r>
              <a:rPr lang="en-US" sz="1600">
                <a:latin typeface="Helvetica" charset="0"/>
              </a:rPr>
              <a:t>(port 7)</a:t>
            </a:r>
          </a:p>
        </p:txBody>
      </p:sp>
      <p:sp>
        <p:nvSpPr>
          <p:cNvPr id="24588" name="Text Box 12"/>
          <p:cNvSpPr txBox="1">
            <a:spLocks noChangeArrowheads="1"/>
          </p:cNvSpPr>
          <p:nvPr/>
        </p:nvSpPr>
        <p:spPr bwMode="auto">
          <a:xfrm>
            <a:off x="1935163" y="1937175"/>
            <a:ext cx="2935287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Helvetica" charset="0"/>
              </a:rPr>
              <a:t>Service request for</a:t>
            </a:r>
          </a:p>
          <a:p>
            <a:r>
              <a:rPr lang="en-US" sz="1800" dirty="0">
                <a:solidFill>
                  <a:srgbClr val="009900"/>
                </a:solidFill>
                <a:latin typeface="Helvetica" charset="0"/>
              </a:rPr>
              <a:t>128.2.194.242</a:t>
            </a:r>
            <a:r>
              <a:rPr lang="en-US" sz="1800" dirty="0">
                <a:latin typeface="Helvetica" charset="0"/>
              </a:rPr>
              <a:t>:</a:t>
            </a:r>
            <a:r>
              <a:rPr lang="en-US" sz="1800" dirty="0">
                <a:solidFill>
                  <a:srgbClr val="0000FF"/>
                </a:solidFill>
                <a:latin typeface="Helvetica" charset="0"/>
              </a:rPr>
              <a:t>80</a:t>
            </a:r>
          </a:p>
          <a:p>
            <a:r>
              <a:rPr lang="en-US" sz="1800" dirty="0">
                <a:latin typeface="Helvetica" charset="0"/>
              </a:rPr>
              <a:t>(i.e., the Web server)</a:t>
            </a:r>
          </a:p>
        </p:txBody>
      </p:sp>
      <p:sp>
        <p:nvSpPr>
          <p:cNvPr id="24589" name="Line 13"/>
          <p:cNvSpPr>
            <a:spLocks noChangeShapeType="1"/>
          </p:cNvSpPr>
          <p:nvPr/>
        </p:nvSpPr>
        <p:spPr bwMode="auto">
          <a:xfrm flipV="1">
            <a:off x="6118225" y="2683300"/>
            <a:ext cx="457200" cy="22860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0" name="Oval 14"/>
          <p:cNvSpPr>
            <a:spLocks noChangeArrowheads="1"/>
          </p:cNvSpPr>
          <p:nvPr/>
        </p:nvSpPr>
        <p:spPr bwMode="auto">
          <a:xfrm>
            <a:off x="6484938" y="5043913"/>
            <a:ext cx="1746250" cy="796925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0" tIns="45716" rIns="91430" bIns="45716" anchor="ctr"/>
          <a:lstStyle/>
          <a:p>
            <a:pPr defTabSz="912813"/>
            <a:r>
              <a:rPr lang="en-US" sz="1600">
                <a:latin typeface="Helvetica" charset="0"/>
              </a:rPr>
              <a:t>Web server</a:t>
            </a:r>
          </a:p>
          <a:p>
            <a:pPr defTabSz="912813"/>
            <a:r>
              <a:rPr lang="en-US" sz="1600">
                <a:latin typeface="Helvetica" charset="0"/>
              </a:rPr>
              <a:t>(port 80)</a:t>
            </a:r>
          </a:p>
        </p:txBody>
      </p:sp>
      <p:sp>
        <p:nvSpPr>
          <p:cNvPr id="24591" name="Line 15"/>
          <p:cNvSpPr>
            <a:spLocks noChangeShapeType="1"/>
          </p:cNvSpPr>
          <p:nvPr/>
        </p:nvSpPr>
        <p:spPr bwMode="auto">
          <a:xfrm flipV="1">
            <a:off x="1698625" y="5915450"/>
            <a:ext cx="3429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2" name="Oval 16"/>
          <p:cNvSpPr>
            <a:spLocks noChangeArrowheads="1"/>
          </p:cNvSpPr>
          <p:nvPr/>
        </p:nvSpPr>
        <p:spPr bwMode="auto">
          <a:xfrm>
            <a:off x="6499225" y="5702300"/>
            <a:ext cx="1746250" cy="796925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0" tIns="45716" rIns="91430" bIns="45716" anchor="ctr"/>
          <a:lstStyle/>
          <a:p>
            <a:pPr defTabSz="912813"/>
            <a:r>
              <a:rPr lang="en-US" sz="1600">
                <a:latin typeface="Helvetica" charset="0"/>
              </a:rPr>
              <a:t>Echo server</a:t>
            </a:r>
          </a:p>
          <a:p>
            <a:pPr defTabSz="912813"/>
            <a:r>
              <a:rPr lang="en-US" sz="1600">
                <a:latin typeface="Helvetica" charset="0"/>
              </a:rPr>
              <a:t>(</a:t>
            </a:r>
            <a:r>
              <a:rPr lang="en-US" sz="1600">
                <a:solidFill>
                  <a:srgbClr val="FF3300"/>
                </a:solidFill>
                <a:latin typeface="Helvetica" charset="0"/>
              </a:rPr>
              <a:t>port 7</a:t>
            </a:r>
            <a:r>
              <a:rPr lang="en-US" sz="1600">
                <a:latin typeface="Helvetica" charset="0"/>
              </a:rPr>
              <a:t>)</a:t>
            </a:r>
          </a:p>
        </p:txBody>
      </p:sp>
      <p:sp>
        <p:nvSpPr>
          <p:cNvPr id="24593" name="Text Box 17"/>
          <p:cNvSpPr txBox="1">
            <a:spLocks noChangeArrowheads="1"/>
          </p:cNvSpPr>
          <p:nvPr/>
        </p:nvSpPr>
        <p:spPr bwMode="auto">
          <a:xfrm>
            <a:off x="1958975" y="4894688"/>
            <a:ext cx="271938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800">
                <a:latin typeface="Helvetica" charset="0"/>
              </a:rPr>
              <a:t>Service request for</a:t>
            </a:r>
          </a:p>
          <a:p>
            <a:r>
              <a:rPr lang="en-US" sz="1800">
                <a:solidFill>
                  <a:srgbClr val="009900"/>
                </a:solidFill>
                <a:latin typeface="Helvetica" charset="0"/>
              </a:rPr>
              <a:t>128.2.194.242</a:t>
            </a:r>
            <a:r>
              <a:rPr lang="en-US" sz="1800">
                <a:latin typeface="Helvetica" charset="0"/>
              </a:rPr>
              <a:t>:</a:t>
            </a:r>
            <a:r>
              <a:rPr lang="en-US" sz="1800">
                <a:solidFill>
                  <a:srgbClr val="FF3300"/>
                </a:solidFill>
                <a:latin typeface="Helvetica" charset="0"/>
              </a:rPr>
              <a:t>7</a:t>
            </a:r>
          </a:p>
          <a:p>
            <a:r>
              <a:rPr lang="en-US" sz="1800">
                <a:latin typeface="Helvetica" charset="0"/>
              </a:rPr>
              <a:t>(i.e., the echo server)</a:t>
            </a:r>
          </a:p>
        </p:txBody>
      </p:sp>
      <p:sp>
        <p:nvSpPr>
          <p:cNvPr id="24594" name="Line 18"/>
          <p:cNvSpPr>
            <a:spLocks noChangeShapeType="1"/>
          </p:cNvSpPr>
          <p:nvPr/>
        </p:nvSpPr>
        <p:spPr bwMode="auto">
          <a:xfrm>
            <a:off x="6108700" y="5983713"/>
            <a:ext cx="457200" cy="228600"/>
          </a:xfrm>
          <a:prstGeom prst="line">
            <a:avLst/>
          </a:prstGeom>
          <a:noFill/>
          <a:ln w="508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5" name="AutoShape 19"/>
          <p:cNvSpPr>
            <a:spLocks noChangeArrowheads="1"/>
          </p:cNvSpPr>
          <p:nvPr/>
        </p:nvSpPr>
        <p:spPr bwMode="auto">
          <a:xfrm>
            <a:off x="3070225" y="3629450"/>
            <a:ext cx="485775" cy="976313"/>
          </a:xfrm>
          <a:prstGeom prst="downArrow">
            <a:avLst>
              <a:gd name="adj1" fmla="val 50000"/>
              <a:gd name="adj2" fmla="val 50245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24596" name="Oval 20"/>
          <p:cNvSpPr>
            <a:spLocks noChangeArrowheads="1"/>
          </p:cNvSpPr>
          <p:nvPr/>
        </p:nvSpPr>
        <p:spPr bwMode="auto">
          <a:xfrm>
            <a:off x="5127625" y="2759500"/>
            <a:ext cx="1066800" cy="457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sz="1600">
                <a:latin typeface="Helvetica" charset="0"/>
              </a:rPr>
              <a:t>OS</a:t>
            </a:r>
          </a:p>
        </p:txBody>
      </p:sp>
      <p:sp>
        <p:nvSpPr>
          <p:cNvPr id="24597" name="Oval 21"/>
          <p:cNvSpPr>
            <a:spLocks noChangeArrowheads="1"/>
          </p:cNvSpPr>
          <p:nvPr/>
        </p:nvSpPr>
        <p:spPr bwMode="auto">
          <a:xfrm>
            <a:off x="5127625" y="5686850"/>
            <a:ext cx="1066800" cy="457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sz="1600">
                <a:latin typeface="Helvetica" charset="0"/>
              </a:rPr>
              <a:t>OS</a:t>
            </a:r>
          </a:p>
        </p:txBody>
      </p:sp>
      <p:sp>
        <p:nvSpPr>
          <p:cNvPr id="24598" name="Oval 22"/>
          <p:cNvSpPr>
            <a:spLocks noChangeArrowheads="1"/>
          </p:cNvSpPr>
          <p:nvPr/>
        </p:nvSpPr>
        <p:spPr bwMode="auto">
          <a:xfrm>
            <a:off x="730250" y="2799188"/>
            <a:ext cx="996950" cy="450850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0" tIns="45716" rIns="91430" bIns="45716" anchor="ctr">
            <a:spAutoFit/>
          </a:bodyPr>
          <a:lstStyle/>
          <a:p>
            <a:pPr defTabSz="912813"/>
            <a:r>
              <a:rPr lang="en-US" sz="1600">
                <a:latin typeface="Helvetica" charset="0"/>
              </a:rPr>
              <a:t>Client</a:t>
            </a:r>
          </a:p>
        </p:txBody>
      </p:sp>
      <p:sp>
        <p:nvSpPr>
          <p:cNvPr id="24599" name="Oval 23"/>
          <p:cNvSpPr>
            <a:spLocks noChangeArrowheads="1"/>
          </p:cNvSpPr>
          <p:nvPr/>
        </p:nvSpPr>
        <p:spPr bwMode="auto">
          <a:xfrm>
            <a:off x="730250" y="5726538"/>
            <a:ext cx="996950" cy="450850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0" tIns="45716" rIns="91430" bIns="45716" anchor="ctr">
            <a:spAutoFit/>
          </a:bodyPr>
          <a:lstStyle/>
          <a:p>
            <a:pPr defTabSz="912813"/>
            <a:r>
              <a:rPr lang="en-US" sz="1600">
                <a:latin typeface="Helvetica" charset="0"/>
              </a:rPr>
              <a:t>Client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C5A56DC-E83F-D64A-9F6C-4C390D4BBCF1}"/>
              </a:ext>
            </a:extLst>
          </p:cNvPr>
          <p:cNvSpPr/>
          <p:nvPr/>
        </p:nvSpPr>
        <p:spPr>
          <a:xfrm>
            <a:off x="173483" y="1070360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359726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>
          <a:xfrm>
            <a:off x="225425" y="76200"/>
            <a:ext cx="8664575" cy="1143000"/>
          </a:xfrm>
        </p:spPr>
        <p:txBody>
          <a:bodyPr/>
          <a:lstStyle/>
          <a:p>
            <a:r>
              <a:rPr lang="en-US" sz="3800">
                <a:latin typeface="Calibri" charset="0"/>
              </a:rPr>
              <a:t>Client-Server Communication </a:t>
            </a:r>
            <a:br>
              <a:rPr lang="en-US" sz="3800">
                <a:latin typeface="Calibri" charset="0"/>
              </a:rPr>
            </a:br>
            <a:r>
              <a:rPr lang="en-US" sz="3800">
                <a:latin typeface="Calibri" charset="0"/>
              </a:rPr>
              <a:t>Datagram Sockets (UDP): Connectionless</a:t>
            </a:r>
          </a:p>
        </p:txBody>
      </p:sp>
      <p:sp>
        <p:nvSpPr>
          <p:cNvPr id="60418" name="Text Box 4"/>
          <p:cNvSpPr txBox="1">
            <a:spLocks noChangeArrowheads="1"/>
          </p:cNvSpPr>
          <p:nvPr/>
        </p:nvSpPr>
        <p:spPr bwMode="auto">
          <a:xfrm>
            <a:off x="1468438" y="2400300"/>
            <a:ext cx="1879600" cy="369888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Create a socket</a:t>
            </a:r>
          </a:p>
        </p:txBody>
      </p:sp>
      <p:sp>
        <p:nvSpPr>
          <p:cNvPr id="60419" name="Text Box 5"/>
          <p:cNvSpPr txBox="1">
            <a:spLocks noChangeArrowheads="1"/>
          </p:cNvSpPr>
          <p:nvPr/>
        </p:nvSpPr>
        <p:spPr bwMode="auto">
          <a:xfrm>
            <a:off x="1468438" y="3092450"/>
            <a:ext cx="1879600" cy="369888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Bind the socket</a:t>
            </a:r>
          </a:p>
        </p:txBody>
      </p:sp>
      <p:sp>
        <p:nvSpPr>
          <p:cNvPr id="60420" name="Text Box 6"/>
          <p:cNvSpPr txBox="1">
            <a:spLocks noChangeArrowheads="1"/>
          </p:cNvSpPr>
          <p:nvPr/>
        </p:nvSpPr>
        <p:spPr bwMode="auto">
          <a:xfrm>
            <a:off x="1468438" y="4146550"/>
            <a:ext cx="1879600" cy="369888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Receive Request</a:t>
            </a:r>
          </a:p>
        </p:txBody>
      </p:sp>
      <p:sp>
        <p:nvSpPr>
          <p:cNvPr id="60421" name="Text Box 9"/>
          <p:cNvSpPr txBox="1">
            <a:spLocks noChangeArrowheads="1"/>
          </p:cNvSpPr>
          <p:nvPr/>
        </p:nvSpPr>
        <p:spPr bwMode="auto">
          <a:xfrm>
            <a:off x="1468438" y="5314950"/>
            <a:ext cx="1879600" cy="369888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Send response</a:t>
            </a:r>
          </a:p>
        </p:txBody>
      </p:sp>
      <p:sp>
        <p:nvSpPr>
          <p:cNvPr id="60422" name="Text Box 10"/>
          <p:cNvSpPr txBox="1">
            <a:spLocks noChangeArrowheads="1"/>
          </p:cNvSpPr>
          <p:nvPr/>
        </p:nvSpPr>
        <p:spPr bwMode="auto">
          <a:xfrm>
            <a:off x="1622425" y="1863725"/>
            <a:ext cx="10985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u="sng">
                <a:latin typeface="Calibri" charset="0"/>
              </a:rPr>
              <a:t>Server</a:t>
            </a:r>
          </a:p>
        </p:txBody>
      </p:sp>
      <p:sp>
        <p:nvSpPr>
          <p:cNvPr id="60423" name="Line 11"/>
          <p:cNvSpPr>
            <a:spLocks noChangeShapeType="1"/>
          </p:cNvSpPr>
          <p:nvPr/>
        </p:nvSpPr>
        <p:spPr bwMode="auto">
          <a:xfrm>
            <a:off x="2139950" y="2784475"/>
            <a:ext cx="0" cy="3079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24" name="Line 12"/>
          <p:cNvSpPr>
            <a:spLocks noChangeShapeType="1"/>
          </p:cNvSpPr>
          <p:nvPr/>
        </p:nvSpPr>
        <p:spPr bwMode="auto">
          <a:xfrm>
            <a:off x="2139950" y="3462338"/>
            <a:ext cx="0" cy="684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25" name="Line 14"/>
          <p:cNvSpPr>
            <a:spLocks noChangeShapeType="1"/>
          </p:cNvSpPr>
          <p:nvPr/>
        </p:nvSpPr>
        <p:spPr bwMode="auto">
          <a:xfrm>
            <a:off x="2139950" y="4471988"/>
            <a:ext cx="0" cy="8429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26" name="Text Box 19"/>
          <p:cNvSpPr txBox="1">
            <a:spLocks noChangeArrowheads="1"/>
          </p:cNvSpPr>
          <p:nvPr/>
        </p:nvSpPr>
        <p:spPr bwMode="auto">
          <a:xfrm>
            <a:off x="6499225" y="2128838"/>
            <a:ext cx="10985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u="sng">
                <a:latin typeface="Calibri" charset="0"/>
              </a:rPr>
              <a:t>Client</a:t>
            </a:r>
          </a:p>
        </p:txBody>
      </p:sp>
      <p:sp>
        <p:nvSpPr>
          <p:cNvPr id="60427" name="Text Box 20"/>
          <p:cNvSpPr txBox="1">
            <a:spLocks noChangeArrowheads="1"/>
          </p:cNvSpPr>
          <p:nvPr/>
        </p:nvSpPr>
        <p:spPr bwMode="auto">
          <a:xfrm>
            <a:off x="6402388" y="2667000"/>
            <a:ext cx="1739900" cy="369888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Create a socket</a:t>
            </a:r>
          </a:p>
        </p:txBody>
      </p:sp>
      <p:sp>
        <p:nvSpPr>
          <p:cNvPr id="60428" name="Text Box 21"/>
          <p:cNvSpPr txBox="1">
            <a:spLocks noChangeArrowheads="1"/>
          </p:cNvSpPr>
          <p:nvPr/>
        </p:nvSpPr>
        <p:spPr bwMode="auto">
          <a:xfrm>
            <a:off x="6402388" y="3359150"/>
            <a:ext cx="1739900" cy="369888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Bind the socket</a:t>
            </a:r>
          </a:p>
        </p:txBody>
      </p:sp>
      <p:sp>
        <p:nvSpPr>
          <p:cNvPr id="60429" name="Text Box 22"/>
          <p:cNvSpPr txBox="1">
            <a:spLocks noChangeArrowheads="1"/>
          </p:cNvSpPr>
          <p:nvPr/>
        </p:nvSpPr>
        <p:spPr bwMode="auto">
          <a:xfrm>
            <a:off x="6402388" y="4075113"/>
            <a:ext cx="1905000" cy="369887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Send the request</a:t>
            </a:r>
          </a:p>
        </p:txBody>
      </p:sp>
      <p:sp>
        <p:nvSpPr>
          <p:cNvPr id="60430" name="Line 23"/>
          <p:cNvSpPr>
            <a:spLocks noChangeShapeType="1"/>
          </p:cNvSpPr>
          <p:nvPr/>
        </p:nvSpPr>
        <p:spPr bwMode="auto">
          <a:xfrm>
            <a:off x="7072313" y="3051175"/>
            <a:ext cx="0" cy="3079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31" name="Line 24"/>
          <p:cNvSpPr>
            <a:spLocks noChangeShapeType="1"/>
          </p:cNvSpPr>
          <p:nvPr/>
        </p:nvSpPr>
        <p:spPr bwMode="auto">
          <a:xfrm>
            <a:off x="7072313" y="3741738"/>
            <a:ext cx="0" cy="3079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32" name="Line 27"/>
          <p:cNvSpPr>
            <a:spLocks noChangeShapeType="1"/>
          </p:cNvSpPr>
          <p:nvPr/>
        </p:nvSpPr>
        <p:spPr bwMode="auto">
          <a:xfrm flipH="1">
            <a:off x="3348038" y="4227513"/>
            <a:ext cx="3054350" cy="1031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lg" len="lg"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33" name="Text Box 29"/>
          <p:cNvSpPr txBox="1">
            <a:spLocks noChangeArrowheads="1"/>
          </p:cNvSpPr>
          <p:nvPr/>
        </p:nvSpPr>
        <p:spPr bwMode="auto">
          <a:xfrm rot="-253425">
            <a:off x="3905250" y="3910013"/>
            <a:ext cx="15176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data (request)</a:t>
            </a:r>
          </a:p>
        </p:txBody>
      </p:sp>
      <p:sp>
        <p:nvSpPr>
          <p:cNvPr id="60434" name="Text Box 31"/>
          <p:cNvSpPr txBox="1">
            <a:spLocks noChangeArrowheads="1"/>
          </p:cNvSpPr>
          <p:nvPr/>
        </p:nvSpPr>
        <p:spPr bwMode="auto">
          <a:xfrm>
            <a:off x="6402388" y="5470525"/>
            <a:ext cx="1905000" cy="369888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Receive response</a:t>
            </a:r>
          </a:p>
        </p:txBody>
      </p:sp>
      <p:sp>
        <p:nvSpPr>
          <p:cNvPr id="60435" name="Line 32"/>
          <p:cNvSpPr>
            <a:spLocks noChangeShapeType="1"/>
          </p:cNvSpPr>
          <p:nvPr/>
        </p:nvSpPr>
        <p:spPr bwMode="auto">
          <a:xfrm>
            <a:off x="3348038" y="5470525"/>
            <a:ext cx="3054350" cy="1920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lg" len="lg"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36" name="Text Box 33"/>
          <p:cNvSpPr txBox="1">
            <a:spLocks noChangeArrowheads="1"/>
          </p:cNvSpPr>
          <p:nvPr/>
        </p:nvSpPr>
        <p:spPr bwMode="auto">
          <a:xfrm rot="247832">
            <a:off x="4181475" y="5176838"/>
            <a:ext cx="1270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data (reply)</a:t>
            </a:r>
          </a:p>
        </p:txBody>
      </p:sp>
      <p:sp>
        <p:nvSpPr>
          <p:cNvPr id="60437" name="Line 34"/>
          <p:cNvSpPr>
            <a:spLocks noChangeShapeType="1"/>
          </p:cNvSpPr>
          <p:nvPr/>
        </p:nvSpPr>
        <p:spPr bwMode="auto">
          <a:xfrm>
            <a:off x="7075488" y="4471988"/>
            <a:ext cx="38100" cy="9985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3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3EB90520-E146-8E42-BDF3-C98060277A3B}" type="slidenum">
              <a:rPr lang="en-US" sz="1200">
                <a:solidFill>
                  <a:srgbClr val="898989"/>
                </a:solidFill>
                <a:latin typeface="Courier New" charset="0"/>
              </a:rPr>
              <a:pPr/>
              <a:t>124</a:t>
            </a:fld>
            <a:endParaRPr lang="en-US" sz="1200">
              <a:solidFill>
                <a:srgbClr val="898989"/>
              </a:solidFill>
              <a:latin typeface="Courier New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117F785-7207-0849-8071-8F5BD0B9E817}"/>
              </a:ext>
            </a:extLst>
          </p:cNvPr>
          <p:cNvSpPr/>
          <p:nvPr/>
        </p:nvSpPr>
        <p:spPr>
          <a:xfrm>
            <a:off x="225425" y="1176430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88408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/>
          <p:cNvSpPr>
            <a:spLocks noGrp="1"/>
          </p:cNvSpPr>
          <p:nvPr>
            <p:ph type="title"/>
          </p:nvPr>
        </p:nvSpPr>
        <p:spPr>
          <a:xfrm>
            <a:off x="163513" y="76200"/>
            <a:ext cx="8839200" cy="1143000"/>
          </a:xfrm>
        </p:spPr>
        <p:txBody>
          <a:bodyPr/>
          <a:lstStyle/>
          <a:p>
            <a:r>
              <a:rPr lang="en-US" sz="3800">
                <a:latin typeface="Calibri" charset="0"/>
              </a:rPr>
              <a:t>Client-Server Communication</a:t>
            </a:r>
            <a:br>
              <a:rPr lang="en-US" sz="3800">
                <a:latin typeface="Calibri" charset="0"/>
              </a:rPr>
            </a:br>
            <a:r>
              <a:rPr lang="en-US" sz="3800">
                <a:latin typeface="Calibri" charset="0"/>
              </a:rPr>
              <a:t>Stream Sockets (TCP): Connection-oriented </a:t>
            </a:r>
          </a:p>
        </p:txBody>
      </p:sp>
      <p:sp>
        <p:nvSpPr>
          <p:cNvPr id="59394" name="Text Box 4"/>
          <p:cNvSpPr txBox="1">
            <a:spLocks noChangeArrowheads="1"/>
          </p:cNvSpPr>
          <p:nvPr/>
        </p:nvSpPr>
        <p:spPr bwMode="auto">
          <a:xfrm>
            <a:off x="1595438" y="1677988"/>
            <a:ext cx="1671637" cy="369887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Create a socket</a:t>
            </a:r>
          </a:p>
        </p:txBody>
      </p:sp>
      <p:sp>
        <p:nvSpPr>
          <p:cNvPr id="59395" name="Text Box 5"/>
          <p:cNvSpPr txBox="1">
            <a:spLocks noChangeArrowheads="1"/>
          </p:cNvSpPr>
          <p:nvPr/>
        </p:nvSpPr>
        <p:spPr bwMode="auto">
          <a:xfrm>
            <a:off x="1454150" y="2365375"/>
            <a:ext cx="1917700" cy="6000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 charset="0"/>
              </a:rPr>
              <a:t>Bind the socket </a:t>
            </a:r>
          </a:p>
          <a:p>
            <a:pPr eaLnBrk="1" hangingPunct="1"/>
            <a:r>
              <a:rPr lang="en-US" sz="1500" dirty="0">
                <a:latin typeface="Calibri" charset="0"/>
              </a:rPr>
              <a:t>(what port am I on?)</a:t>
            </a:r>
          </a:p>
        </p:txBody>
      </p:sp>
      <p:sp>
        <p:nvSpPr>
          <p:cNvPr id="59396" name="Text Box 6"/>
          <p:cNvSpPr txBox="1">
            <a:spLocks noChangeArrowheads="1"/>
          </p:cNvSpPr>
          <p:nvPr/>
        </p:nvSpPr>
        <p:spPr bwMode="auto">
          <a:xfrm>
            <a:off x="1111250" y="3270250"/>
            <a:ext cx="2693988" cy="6000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Listen for client</a:t>
            </a:r>
          </a:p>
          <a:p>
            <a:pPr eaLnBrk="1" hangingPunct="1"/>
            <a:r>
              <a:rPr lang="en-US" sz="1500">
                <a:latin typeface="Calibri" charset="0"/>
              </a:rPr>
              <a:t>(Wait for incoming connections)</a:t>
            </a:r>
          </a:p>
        </p:txBody>
      </p:sp>
      <p:sp>
        <p:nvSpPr>
          <p:cNvPr id="59397" name="Text Box 7"/>
          <p:cNvSpPr txBox="1">
            <a:spLocks noChangeArrowheads="1"/>
          </p:cNvSpPr>
          <p:nvPr/>
        </p:nvSpPr>
        <p:spPr bwMode="auto">
          <a:xfrm>
            <a:off x="1454150" y="4291013"/>
            <a:ext cx="2017713" cy="369887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Accept connection</a:t>
            </a:r>
          </a:p>
        </p:txBody>
      </p:sp>
      <p:sp>
        <p:nvSpPr>
          <p:cNvPr id="59398" name="Text Box 8"/>
          <p:cNvSpPr txBox="1">
            <a:spLocks noChangeArrowheads="1"/>
          </p:cNvSpPr>
          <p:nvPr/>
        </p:nvSpPr>
        <p:spPr bwMode="auto">
          <a:xfrm>
            <a:off x="1454150" y="5068888"/>
            <a:ext cx="1812925" cy="369887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Receive Request</a:t>
            </a:r>
          </a:p>
        </p:txBody>
      </p:sp>
      <p:sp>
        <p:nvSpPr>
          <p:cNvPr id="59399" name="Text Box 9"/>
          <p:cNvSpPr txBox="1">
            <a:spLocks noChangeArrowheads="1"/>
          </p:cNvSpPr>
          <p:nvPr/>
        </p:nvSpPr>
        <p:spPr bwMode="auto">
          <a:xfrm>
            <a:off x="1593850" y="6143625"/>
            <a:ext cx="1673225" cy="369888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Send response</a:t>
            </a:r>
          </a:p>
        </p:txBody>
      </p:sp>
      <p:sp>
        <p:nvSpPr>
          <p:cNvPr id="59400" name="Text Box 10"/>
          <p:cNvSpPr txBox="1">
            <a:spLocks noChangeArrowheads="1"/>
          </p:cNvSpPr>
          <p:nvPr/>
        </p:nvSpPr>
        <p:spPr bwMode="auto">
          <a:xfrm>
            <a:off x="1830388" y="1276350"/>
            <a:ext cx="10985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u="sng">
                <a:latin typeface="Calibri" charset="0"/>
              </a:rPr>
              <a:t>Server</a:t>
            </a:r>
          </a:p>
        </p:txBody>
      </p:sp>
      <p:sp>
        <p:nvSpPr>
          <p:cNvPr id="59401" name="Line 11"/>
          <p:cNvSpPr>
            <a:spLocks noChangeShapeType="1"/>
          </p:cNvSpPr>
          <p:nvPr/>
        </p:nvSpPr>
        <p:spPr bwMode="auto">
          <a:xfrm>
            <a:off x="2265363" y="2062163"/>
            <a:ext cx="0" cy="3079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02" name="Line 12"/>
          <p:cNvSpPr>
            <a:spLocks noChangeShapeType="1"/>
          </p:cNvSpPr>
          <p:nvPr/>
        </p:nvSpPr>
        <p:spPr bwMode="auto">
          <a:xfrm flipH="1">
            <a:off x="2265363" y="2951163"/>
            <a:ext cx="19050" cy="3222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03" name="Line 13"/>
          <p:cNvSpPr>
            <a:spLocks noChangeShapeType="1"/>
          </p:cNvSpPr>
          <p:nvPr/>
        </p:nvSpPr>
        <p:spPr bwMode="auto">
          <a:xfrm flipH="1">
            <a:off x="2284413" y="3870325"/>
            <a:ext cx="0" cy="4206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04" name="Line 14"/>
          <p:cNvSpPr>
            <a:spLocks noChangeShapeType="1"/>
          </p:cNvSpPr>
          <p:nvPr/>
        </p:nvSpPr>
        <p:spPr bwMode="auto">
          <a:xfrm>
            <a:off x="2265363" y="4660900"/>
            <a:ext cx="0" cy="4079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05" name="Line 15"/>
          <p:cNvSpPr>
            <a:spLocks noChangeShapeType="1"/>
          </p:cNvSpPr>
          <p:nvPr/>
        </p:nvSpPr>
        <p:spPr bwMode="auto">
          <a:xfrm>
            <a:off x="2265363" y="5465763"/>
            <a:ext cx="19050" cy="6524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06" name="Text Box 19"/>
          <p:cNvSpPr txBox="1">
            <a:spLocks noChangeArrowheads="1"/>
          </p:cNvSpPr>
          <p:nvPr/>
        </p:nvSpPr>
        <p:spPr bwMode="auto">
          <a:xfrm>
            <a:off x="6530975" y="2876550"/>
            <a:ext cx="10985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u="sng">
                <a:latin typeface="Calibri" charset="0"/>
              </a:rPr>
              <a:t>Client</a:t>
            </a:r>
          </a:p>
        </p:txBody>
      </p:sp>
      <p:sp>
        <p:nvSpPr>
          <p:cNvPr id="59407" name="Text Box 20"/>
          <p:cNvSpPr txBox="1">
            <a:spLocks noChangeArrowheads="1"/>
          </p:cNvSpPr>
          <p:nvPr/>
        </p:nvSpPr>
        <p:spPr bwMode="auto">
          <a:xfrm>
            <a:off x="6434138" y="3414713"/>
            <a:ext cx="1862137" cy="3683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Create a socket</a:t>
            </a:r>
          </a:p>
        </p:txBody>
      </p:sp>
      <p:sp>
        <p:nvSpPr>
          <p:cNvPr id="59408" name="Text Box 21"/>
          <p:cNvSpPr txBox="1">
            <a:spLocks noChangeArrowheads="1"/>
          </p:cNvSpPr>
          <p:nvPr/>
        </p:nvSpPr>
        <p:spPr bwMode="auto">
          <a:xfrm>
            <a:off x="6434138" y="4106863"/>
            <a:ext cx="1862137" cy="3683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Connect to server</a:t>
            </a:r>
          </a:p>
        </p:txBody>
      </p:sp>
      <p:sp>
        <p:nvSpPr>
          <p:cNvPr id="59409" name="Text Box 22"/>
          <p:cNvSpPr txBox="1">
            <a:spLocks noChangeArrowheads="1"/>
          </p:cNvSpPr>
          <p:nvPr/>
        </p:nvSpPr>
        <p:spPr bwMode="auto">
          <a:xfrm>
            <a:off x="6434138" y="4903788"/>
            <a:ext cx="1862137" cy="369887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Send the request</a:t>
            </a:r>
          </a:p>
        </p:txBody>
      </p:sp>
      <p:sp>
        <p:nvSpPr>
          <p:cNvPr id="59410" name="Line 23"/>
          <p:cNvSpPr>
            <a:spLocks noChangeShapeType="1"/>
          </p:cNvSpPr>
          <p:nvPr/>
        </p:nvSpPr>
        <p:spPr bwMode="auto">
          <a:xfrm>
            <a:off x="6959600" y="3784600"/>
            <a:ext cx="0" cy="3079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11" name="Line 24"/>
          <p:cNvSpPr>
            <a:spLocks noChangeShapeType="1"/>
          </p:cNvSpPr>
          <p:nvPr/>
        </p:nvSpPr>
        <p:spPr bwMode="auto">
          <a:xfrm flipH="1">
            <a:off x="6959600" y="4475163"/>
            <a:ext cx="0" cy="4238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12" name="Line 25"/>
          <p:cNvSpPr>
            <a:spLocks noChangeShapeType="1"/>
          </p:cNvSpPr>
          <p:nvPr/>
        </p:nvSpPr>
        <p:spPr bwMode="auto">
          <a:xfrm flipH="1">
            <a:off x="3471863" y="4238625"/>
            <a:ext cx="2962275" cy="2365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13" name="Text Box 26"/>
          <p:cNvSpPr txBox="1">
            <a:spLocks noChangeArrowheads="1"/>
          </p:cNvSpPr>
          <p:nvPr/>
        </p:nvSpPr>
        <p:spPr bwMode="auto">
          <a:xfrm rot="-362624">
            <a:off x="3709988" y="3973513"/>
            <a:ext cx="22828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establish connection</a:t>
            </a:r>
          </a:p>
        </p:txBody>
      </p:sp>
      <p:sp>
        <p:nvSpPr>
          <p:cNvPr id="59414" name="Line 27"/>
          <p:cNvSpPr>
            <a:spLocks noChangeShapeType="1"/>
          </p:cNvSpPr>
          <p:nvPr/>
        </p:nvSpPr>
        <p:spPr bwMode="auto">
          <a:xfrm flipH="1">
            <a:off x="3267075" y="5068888"/>
            <a:ext cx="3149600" cy="2047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lg" len="lg"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15" name="Text Box 29"/>
          <p:cNvSpPr txBox="1">
            <a:spLocks noChangeArrowheads="1"/>
          </p:cNvSpPr>
          <p:nvPr/>
        </p:nvSpPr>
        <p:spPr bwMode="auto">
          <a:xfrm rot="-241431">
            <a:off x="3816350" y="4749800"/>
            <a:ext cx="15160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data (request)</a:t>
            </a:r>
          </a:p>
        </p:txBody>
      </p:sp>
      <p:sp>
        <p:nvSpPr>
          <p:cNvPr id="59416" name="Text Box 31"/>
          <p:cNvSpPr txBox="1">
            <a:spLocks noChangeArrowheads="1"/>
          </p:cNvSpPr>
          <p:nvPr/>
        </p:nvSpPr>
        <p:spPr bwMode="auto">
          <a:xfrm>
            <a:off x="6434138" y="6299200"/>
            <a:ext cx="1862137" cy="369888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Receive response</a:t>
            </a:r>
          </a:p>
        </p:txBody>
      </p:sp>
      <p:sp>
        <p:nvSpPr>
          <p:cNvPr id="59417" name="Line 32"/>
          <p:cNvSpPr>
            <a:spLocks noChangeShapeType="1"/>
          </p:cNvSpPr>
          <p:nvPr/>
        </p:nvSpPr>
        <p:spPr bwMode="auto">
          <a:xfrm>
            <a:off x="3267075" y="6299200"/>
            <a:ext cx="3149600" cy="2143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lg" len="lg"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18" name="Text Box 33"/>
          <p:cNvSpPr txBox="1">
            <a:spLocks noChangeArrowheads="1"/>
          </p:cNvSpPr>
          <p:nvPr/>
        </p:nvSpPr>
        <p:spPr bwMode="auto">
          <a:xfrm rot="247832">
            <a:off x="4130675" y="6059488"/>
            <a:ext cx="12715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data (reply)</a:t>
            </a:r>
          </a:p>
        </p:txBody>
      </p:sp>
      <p:sp>
        <p:nvSpPr>
          <p:cNvPr id="59419" name="Line 34"/>
          <p:cNvSpPr>
            <a:spLocks noChangeShapeType="1"/>
          </p:cNvSpPr>
          <p:nvPr/>
        </p:nvSpPr>
        <p:spPr bwMode="auto">
          <a:xfrm flipH="1">
            <a:off x="6969125" y="5273675"/>
            <a:ext cx="0" cy="10255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E502A528-FA78-4046-B306-7FCAFE344AA8}" type="slidenum">
              <a:rPr lang="en-US" sz="1200">
                <a:solidFill>
                  <a:srgbClr val="898989"/>
                </a:solidFill>
                <a:latin typeface="Courier New" charset="0"/>
              </a:rPr>
              <a:pPr/>
              <a:t>125</a:t>
            </a:fld>
            <a:endParaRPr lang="en-US" sz="1200">
              <a:solidFill>
                <a:srgbClr val="898989"/>
              </a:solidFill>
              <a:latin typeface="Courier New" charset="0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6335840-AEF4-8042-ACE1-5EB3B955ED0D}"/>
              </a:ext>
            </a:extLst>
          </p:cNvPr>
          <p:cNvSpPr/>
          <p:nvPr/>
        </p:nvSpPr>
        <p:spPr>
          <a:xfrm>
            <a:off x="6747320" y="1483193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34625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6DA15-FBA6-E045-B7DB-92557D2D0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9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Permissions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7691E-84A1-9F4C-8E65-E6FF80C5B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7BE78-B62A-4140-AA4B-1B6B112E8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CS-392-A Systems Programming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D194C-2267-0542-9CA5-7356DF272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126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F5FF231-0500-7A4E-BCBC-DE26E4A17799}"/>
              </a:ext>
            </a:extLst>
          </p:cNvPr>
          <p:cNvSpPr/>
          <p:nvPr/>
        </p:nvSpPr>
        <p:spPr>
          <a:xfrm>
            <a:off x="172529" y="427774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4807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1">
            <a:extLst>
              <a:ext uri="{FF2B5EF4-FFF2-40B4-BE49-F238E27FC236}">
                <a16:creationId xmlns:a16="http://schemas.microsoft.com/office/drawing/2014/main" id="{D0CA45E7-6512-A448-8289-9684BD3C4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933" y="341644"/>
            <a:ext cx="7807325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 anchor="ctr"/>
          <a:lstStyle>
            <a:lvl1pPr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</a:pPr>
            <a:r>
              <a:rPr lang="en-GB" altLang="en-US" sz="4000" b="1" dirty="0">
                <a:solidFill>
                  <a:srgbClr val="000000"/>
                </a:solidFill>
              </a:rPr>
              <a:t>Users and Groups cont.</a:t>
            </a:r>
          </a:p>
        </p:txBody>
      </p:sp>
      <p:sp>
        <p:nvSpPr>
          <p:cNvPr id="34819" name="Text Box 2">
            <a:extLst>
              <a:ext uri="{FF2B5EF4-FFF2-40B4-BE49-F238E27FC236}">
                <a16:creationId xmlns:a16="http://schemas.microsoft.com/office/drawing/2014/main" id="{F25CC912-D6C4-9447-9745-993AEC7B8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513" y="1906588"/>
            <a:ext cx="7807325" cy="436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62046" rIns="0" bIns="0"/>
          <a:lstStyle>
            <a:lvl1pPr marL="309563" indent="-309563" eaLnBrk="0" hangingPunct="0">
              <a:tabLst>
                <a:tab pos="309563" algn="l"/>
                <a:tab pos="412750" algn="l"/>
                <a:tab pos="827088" algn="l"/>
                <a:tab pos="1241425" algn="l"/>
                <a:tab pos="1657350" algn="l"/>
                <a:tab pos="2071688" algn="l"/>
                <a:tab pos="2486025" algn="l"/>
                <a:tab pos="2900363" algn="l"/>
                <a:tab pos="3316288" algn="l"/>
                <a:tab pos="3730625" algn="l"/>
                <a:tab pos="4144963" algn="l"/>
                <a:tab pos="4559300" algn="l"/>
                <a:tab pos="4975225" algn="l"/>
                <a:tab pos="5389563" algn="l"/>
                <a:tab pos="5803900" algn="l"/>
                <a:tab pos="6218238" algn="l"/>
                <a:tab pos="6634163" algn="l"/>
                <a:tab pos="7048500" algn="l"/>
                <a:tab pos="7462838" algn="l"/>
                <a:tab pos="7877175" algn="l"/>
                <a:tab pos="82915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309563" algn="l"/>
                <a:tab pos="412750" algn="l"/>
                <a:tab pos="827088" algn="l"/>
                <a:tab pos="1241425" algn="l"/>
                <a:tab pos="1657350" algn="l"/>
                <a:tab pos="2071688" algn="l"/>
                <a:tab pos="2486025" algn="l"/>
                <a:tab pos="2900363" algn="l"/>
                <a:tab pos="3316288" algn="l"/>
                <a:tab pos="3730625" algn="l"/>
                <a:tab pos="4144963" algn="l"/>
                <a:tab pos="4559300" algn="l"/>
                <a:tab pos="4975225" algn="l"/>
                <a:tab pos="5389563" algn="l"/>
                <a:tab pos="5803900" algn="l"/>
                <a:tab pos="6218238" algn="l"/>
                <a:tab pos="6634163" algn="l"/>
                <a:tab pos="7048500" algn="l"/>
                <a:tab pos="7462838" algn="l"/>
                <a:tab pos="7877175" algn="l"/>
                <a:tab pos="82915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309563" algn="l"/>
                <a:tab pos="412750" algn="l"/>
                <a:tab pos="827088" algn="l"/>
                <a:tab pos="1241425" algn="l"/>
                <a:tab pos="1657350" algn="l"/>
                <a:tab pos="2071688" algn="l"/>
                <a:tab pos="2486025" algn="l"/>
                <a:tab pos="2900363" algn="l"/>
                <a:tab pos="3316288" algn="l"/>
                <a:tab pos="3730625" algn="l"/>
                <a:tab pos="4144963" algn="l"/>
                <a:tab pos="4559300" algn="l"/>
                <a:tab pos="4975225" algn="l"/>
                <a:tab pos="5389563" algn="l"/>
                <a:tab pos="5803900" algn="l"/>
                <a:tab pos="6218238" algn="l"/>
                <a:tab pos="6634163" algn="l"/>
                <a:tab pos="7048500" algn="l"/>
                <a:tab pos="7462838" algn="l"/>
                <a:tab pos="7877175" algn="l"/>
                <a:tab pos="82915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309563" algn="l"/>
                <a:tab pos="412750" algn="l"/>
                <a:tab pos="827088" algn="l"/>
                <a:tab pos="1241425" algn="l"/>
                <a:tab pos="1657350" algn="l"/>
                <a:tab pos="2071688" algn="l"/>
                <a:tab pos="2486025" algn="l"/>
                <a:tab pos="2900363" algn="l"/>
                <a:tab pos="3316288" algn="l"/>
                <a:tab pos="3730625" algn="l"/>
                <a:tab pos="4144963" algn="l"/>
                <a:tab pos="4559300" algn="l"/>
                <a:tab pos="4975225" algn="l"/>
                <a:tab pos="5389563" algn="l"/>
                <a:tab pos="5803900" algn="l"/>
                <a:tab pos="6218238" algn="l"/>
                <a:tab pos="6634163" algn="l"/>
                <a:tab pos="7048500" algn="l"/>
                <a:tab pos="7462838" algn="l"/>
                <a:tab pos="7877175" algn="l"/>
                <a:tab pos="82915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309563" algn="l"/>
                <a:tab pos="412750" algn="l"/>
                <a:tab pos="827088" algn="l"/>
                <a:tab pos="1241425" algn="l"/>
                <a:tab pos="1657350" algn="l"/>
                <a:tab pos="2071688" algn="l"/>
                <a:tab pos="2486025" algn="l"/>
                <a:tab pos="2900363" algn="l"/>
                <a:tab pos="3316288" algn="l"/>
                <a:tab pos="3730625" algn="l"/>
                <a:tab pos="4144963" algn="l"/>
                <a:tab pos="4559300" algn="l"/>
                <a:tab pos="4975225" algn="l"/>
                <a:tab pos="5389563" algn="l"/>
                <a:tab pos="5803900" algn="l"/>
                <a:tab pos="6218238" algn="l"/>
                <a:tab pos="6634163" algn="l"/>
                <a:tab pos="7048500" algn="l"/>
                <a:tab pos="7462838" algn="l"/>
                <a:tab pos="7877175" algn="l"/>
                <a:tab pos="82915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309563" algn="l"/>
                <a:tab pos="412750" algn="l"/>
                <a:tab pos="827088" algn="l"/>
                <a:tab pos="1241425" algn="l"/>
                <a:tab pos="1657350" algn="l"/>
                <a:tab pos="2071688" algn="l"/>
                <a:tab pos="2486025" algn="l"/>
                <a:tab pos="2900363" algn="l"/>
                <a:tab pos="3316288" algn="l"/>
                <a:tab pos="3730625" algn="l"/>
                <a:tab pos="4144963" algn="l"/>
                <a:tab pos="4559300" algn="l"/>
                <a:tab pos="4975225" algn="l"/>
                <a:tab pos="5389563" algn="l"/>
                <a:tab pos="5803900" algn="l"/>
                <a:tab pos="6218238" algn="l"/>
                <a:tab pos="6634163" algn="l"/>
                <a:tab pos="7048500" algn="l"/>
                <a:tab pos="7462838" algn="l"/>
                <a:tab pos="7877175" algn="l"/>
                <a:tab pos="82915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09563" algn="l"/>
                <a:tab pos="412750" algn="l"/>
                <a:tab pos="827088" algn="l"/>
                <a:tab pos="1241425" algn="l"/>
                <a:tab pos="1657350" algn="l"/>
                <a:tab pos="2071688" algn="l"/>
                <a:tab pos="2486025" algn="l"/>
                <a:tab pos="2900363" algn="l"/>
                <a:tab pos="3316288" algn="l"/>
                <a:tab pos="3730625" algn="l"/>
                <a:tab pos="4144963" algn="l"/>
                <a:tab pos="4559300" algn="l"/>
                <a:tab pos="4975225" algn="l"/>
                <a:tab pos="5389563" algn="l"/>
                <a:tab pos="5803900" algn="l"/>
                <a:tab pos="6218238" algn="l"/>
                <a:tab pos="6634163" algn="l"/>
                <a:tab pos="7048500" algn="l"/>
                <a:tab pos="7462838" algn="l"/>
                <a:tab pos="7877175" algn="l"/>
                <a:tab pos="82915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309563" algn="l"/>
                <a:tab pos="412750" algn="l"/>
                <a:tab pos="827088" algn="l"/>
                <a:tab pos="1241425" algn="l"/>
                <a:tab pos="1657350" algn="l"/>
                <a:tab pos="2071688" algn="l"/>
                <a:tab pos="2486025" algn="l"/>
                <a:tab pos="2900363" algn="l"/>
                <a:tab pos="3316288" algn="l"/>
                <a:tab pos="3730625" algn="l"/>
                <a:tab pos="4144963" algn="l"/>
                <a:tab pos="4559300" algn="l"/>
                <a:tab pos="4975225" algn="l"/>
                <a:tab pos="5389563" algn="l"/>
                <a:tab pos="5803900" algn="l"/>
                <a:tab pos="6218238" algn="l"/>
                <a:tab pos="6634163" algn="l"/>
                <a:tab pos="7048500" algn="l"/>
                <a:tab pos="7462838" algn="l"/>
                <a:tab pos="7877175" algn="l"/>
                <a:tab pos="82915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309563" algn="l"/>
                <a:tab pos="412750" algn="l"/>
                <a:tab pos="827088" algn="l"/>
                <a:tab pos="1241425" algn="l"/>
                <a:tab pos="1657350" algn="l"/>
                <a:tab pos="2071688" algn="l"/>
                <a:tab pos="2486025" algn="l"/>
                <a:tab pos="2900363" algn="l"/>
                <a:tab pos="3316288" algn="l"/>
                <a:tab pos="3730625" algn="l"/>
                <a:tab pos="4144963" algn="l"/>
                <a:tab pos="4559300" algn="l"/>
                <a:tab pos="4975225" algn="l"/>
                <a:tab pos="5389563" algn="l"/>
                <a:tab pos="5803900" algn="l"/>
                <a:tab pos="6218238" algn="l"/>
                <a:tab pos="6634163" algn="l"/>
                <a:tab pos="7048500" algn="l"/>
                <a:tab pos="7462838" algn="l"/>
                <a:tab pos="7877175" algn="l"/>
                <a:tab pos="82915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indent="-457200" eaLnBrk="1" hangingPunct="1">
              <a:lnSpc>
                <a:spcPct val="83000"/>
              </a:lnSpc>
              <a:spcAft>
                <a:spcPts val="1288"/>
              </a:spcAft>
              <a:buClrTx/>
              <a:buFont typeface="Wingdings" pitchFamily="2" charset="2"/>
              <a:buChar char="Ø"/>
            </a:pPr>
            <a:r>
              <a:rPr lang="en-GB" altLang="en-US" sz="2900" dirty="0">
                <a:solidFill>
                  <a:srgbClr val="000000"/>
                </a:solidFill>
              </a:rPr>
              <a:t>User information in </a:t>
            </a:r>
            <a:r>
              <a:rPr lang="en-GB" altLang="en-US" sz="2900" dirty="0">
                <a:solidFill>
                  <a:srgbClr val="000000"/>
                </a:solidFill>
                <a:latin typeface="Courier New" panose="02070309020205020404" pitchFamily="49" charset="0"/>
              </a:rPr>
              <a:t>/etc/</a:t>
            </a:r>
            <a:r>
              <a:rPr lang="en-GB" altLang="en-US" sz="29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passwd</a:t>
            </a:r>
            <a:endParaRPr lang="en-GB" altLang="en-US" sz="2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457200" indent="-457200" eaLnBrk="1" hangingPunct="1">
              <a:lnSpc>
                <a:spcPct val="83000"/>
              </a:lnSpc>
              <a:spcAft>
                <a:spcPts val="1288"/>
              </a:spcAft>
              <a:buClrTx/>
              <a:buFont typeface="Wingdings" pitchFamily="2" charset="2"/>
              <a:buChar char="Ø"/>
            </a:pPr>
            <a:r>
              <a:rPr lang="en-GB" altLang="en-US" sz="2900" dirty="0">
                <a:solidFill>
                  <a:srgbClr val="000000"/>
                </a:solidFill>
              </a:rPr>
              <a:t>Password info is in </a:t>
            </a:r>
            <a:r>
              <a:rPr lang="en-GB" altLang="en-US" sz="2900" dirty="0">
                <a:solidFill>
                  <a:srgbClr val="000000"/>
                </a:solidFill>
                <a:latin typeface="Courier New" panose="02070309020205020404" pitchFamily="49" charset="0"/>
              </a:rPr>
              <a:t>/etc/shadow</a:t>
            </a:r>
          </a:p>
          <a:p>
            <a:pPr marL="457200" indent="-457200" eaLnBrk="1" hangingPunct="1">
              <a:lnSpc>
                <a:spcPct val="83000"/>
              </a:lnSpc>
              <a:spcAft>
                <a:spcPts val="1288"/>
              </a:spcAft>
              <a:buClrTx/>
              <a:buFont typeface="Wingdings" pitchFamily="2" charset="2"/>
              <a:buChar char="Ø"/>
            </a:pPr>
            <a:r>
              <a:rPr lang="en-GB" altLang="en-US" sz="2900" dirty="0">
                <a:solidFill>
                  <a:srgbClr val="000000"/>
                </a:solidFill>
              </a:rPr>
              <a:t>Group information is in </a:t>
            </a:r>
            <a:r>
              <a:rPr lang="en-GB" altLang="en-US" sz="2900" dirty="0">
                <a:solidFill>
                  <a:srgbClr val="000000"/>
                </a:solidFill>
                <a:latin typeface="Courier New" panose="02070309020205020404" pitchFamily="49" charset="0"/>
              </a:rPr>
              <a:t>/etc/group</a:t>
            </a:r>
          </a:p>
          <a:p>
            <a:pPr marL="457200" indent="-457200" eaLnBrk="1" hangingPunct="1">
              <a:lnSpc>
                <a:spcPct val="84000"/>
              </a:lnSpc>
              <a:spcAft>
                <a:spcPts val="1288"/>
              </a:spcAft>
              <a:buClrTx/>
              <a:buFont typeface="Wingdings" pitchFamily="2" charset="2"/>
              <a:buChar char="Ø"/>
            </a:pPr>
            <a:r>
              <a:rPr lang="en-GB" altLang="en-US" sz="2900" dirty="0">
                <a:solidFill>
                  <a:srgbClr val="000000"/>
                </a:solidFill>
                <a:latin typeface="Courier New" panose="02070309020205020404" pitchFamily="49" charset="0"/>
              </a:rPr>
              <a:t>/etc/</a:t>
            </a:r>
            <a:r>
              <a:rPr lang="en-GB" altLang="en-US" sz="29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passwd</a:t>
            </a:r>
            <a:r>
              <a:rPr lang="en-GB" altLang="en-US" sz="2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altLang="en-US" sz="2900" dirty="0">
                <a:solidFill>
                  <a:srgbClr val="000000"/>
                </a:solidFill>
              </a:rPr>
              <a:t>and</a:t>
            </a:r>
            <a:r>
              <a:rPr lang="en-GB" altLang="en-US" sz="2900" dirty="0">
                <a:solidFill>
                  <a:srgbClr val="000000"/>
                </a:solidFill>
                <a:latin typeface="Courier New" panose="02070309020205020404" pitchFamily="49" charset="0"/>
              </a:rPr>
              <a:t> /etc/group </a:t>
            </a:r>
            <a:r>
              <a:rPr lang="en-GB" altLang="en-US" sz="2900" dirty="0">
                <a:solidFill>
                  <a:srgbClr val="000000"/>
                </a:solidFill>
              </a:rPr>
              <a:t>divide data fields using “:”</a:t>
            </a:r>
          </a:p>
          <a:p>
            <a:pPr marL="947737" lvl="2" indent="-342900" eaLnBrk="1" hangingPunct="1">
              <a:lnSpc>
                <a:spcPct val="82000"/>
              </a:lnSpc>
              <a:spcAft>
                <a:spcPts val="1288"/>
              </a:spcAft>
              <a:buFont typeface="Wingdings" pitchFamily="2" charset="2"/>
              <a:buChar char="Ø"/>
            </a:pPr>
            <a:r>
              <a:rPr lang="en-GB" altLang="en-US" dirty="0">
                <a:solidFill>
                  <a:srgbClr val="000000"/>
                </a:solidFill>
              </a:rPr>
              <a:t>/etc/</a:t>
            </a:r>
            <a:r>
              <a:rPr lang="en-GB" altLang="en-US" dirty="0" err="1">
                <a:solidFill>
                  <a:srgbClr val="000000"/>
                </a:solidFill>
              </a:rPr>
              <a:t>passwd</a:t>
            </a:r>
            <a:r>
              <a:rPr lang="en-GB" altLang="en-US" dirty="0">
                <a:solidFill>
                  <a:srgbClr val="000000"/>
                </a:solidFill>
              </a:rPr>
              <a:t>:</a:t>
            </a:r>
          </a:p>
          <a:p>
            <a:pPr marL="1404937" lvl="3" indent="-342900" eaLnBrk="1" hangingPunct="1">
              <a:lnSpc>
                <a:spcPct val="82000"/>
              </a:lnSpc>
              <a:spcAft>
                <a:spcPts val="1288"/>
              </a:spcAft>
              <a:buFont typeface="Wingdings" pitchFamily="2" charset="2"/>
              <a:buChar char="Ø"/>
            </a:pPr>
            <a:r>
              <a:rPr lang="en-GB" alt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joeuser:x:1000:1000:Joe</a:t>
            </a:r>
            <a:r>
              <a:rPr lang="zh-CN" alt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alt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User,,,:/home/</a:t>
            </a:r>
            <a:r>
              <a:rPr lang="en-GB" altLang="en-US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joeuser</a:t>
            </a:r>
            <a:r>
              <a:rPr lang="en-GB" alt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:/bin/bash</a:t>
            </a:r>
          </a:p>
          <a:p>
            <a:pPr marL="947737" lvl="2" indent="-342900" eaLnBrk="1" hangingPunct="1">
              <a:lnSpc>
                <a:spcPct val="82000"/>
              </a:lnSpc>
              <a:spcAft>
                <a:spcPts val="1288"/>
              </a:spcAft>
              <a:buFont typeface="Wingdings" pitchFamily="2" charset="2"/>
              <a:buChar char="Ø"/>
            </a:pPr>
            <a:r>
              <a:rPr lang="en-GB" altLang="en-US" dirty="0">
                <a:solidFill>
                  <a:srgbClr val="000000"/>
                </a:solidFill>
              </a:rPr>
              <a:t>/etc/group:</a:t>
            </a:r>
          </a:p>
          <a:p>
            <a:pPr marL="1404937" lvl="3" indent="-342900" eaLnBrk="1" hangingPunct="1">
              <a:lnSpc>
                <a:spcPct val="82000"/>
              </a:lnSpc>
              <a:spcAft>
                <a:spcPts val="1288"/>
              </a:spcAft>
              <a:buFont typeface="Wingdings" pitchFamily="2" charset="2"/>
              <a:buChar char="Ø"/>
            </a:pPr>
            <a:r>
              <a:rPr lang="en-GB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joeuser:x:1000: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290D0D3-A41A-224D-AC2B-810AC81DFE65}"/>
              </a:ext>
            </a:extLst>
          </p:cNvPr>
          <p:cNvSpPr/>
          <p:nvPr/>
        </p:nvSpPr>
        <p:spPr>
          <a:xfrm>
            <a:off x="6876354" y="4658140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0164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70135-4702-C64F-ADE8-48FE49FC6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19A939-091B-1F49-BED7-1F9CBEC5E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11F95-F214-7046-B99F-61C607173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128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B9B1F5-0C7D-CE42-88F1-B63014945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655" y="971997"/>
            <a:ext cx="5723628" cy="54877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 Box 1">
            <a:extLst>
              <a:ext uri="{FF2B5EF4-FFF2-40B4-BE49-F238E27FC236}">
                <a16:creationId xmlns:a16="http://schemas.microsoft.com/office/drawing/2014/main" id="{0FC8DD7C-1019-C34A-B2F4-906763E333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513" y="-76200"/>
            <a:ext cx="7807325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 anchor="ctr"/>
          <a:lstStyle>
            <a:lvl1pPr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</a:pPr>
            <a:r>
              <a:rPr lang="en-US" altLang="zh-CN" sz="4000" b="1" dirty="0">
                <a:solidFill>
                  <a:srgbClr val="000000"/>
                </a:solidFill>
              </a:rPr>
              <a:t>/</a:t>
            </a:r>
            <a:r>
              <a:rPr lang="en-US" altLang="zh-CN" sz="4000" b="1" dirty="0" err="1">
                <a:solidFill>
                  <a:srgbClr val="000000"/>
                </a:solidFill>
              </a:rPr>
              <a:t>etc</a:t>
            </a:r>
            <a:r>
              <a:rPr lang="en-US" altLang="zh-CN" sz="4000" b="1" dirty="0">
                <a:solidFill>
                  <a:srgbClr val="000000"/>
                </a:solidFill>
              </a:rPr>
              <a:t>/</a:t>
            </a:r>
            <a:r>
              <a:rPr lang="en-US" altLang="zh-CN" sz="4000" b="1" dirty="0" err="1">
                <a:solidFill>
                  <a:srgbClr val="000000"/>
                </a:solidFill>
              </a:rPr>
              <a:t>passwd</a:t>
            </a:r>
            <a:endParaRPr lang="en-GB" altLang="en-US" sz="4000" b="1" dirty="0">
              <a:solidFill>
                <a:srgbClr val="00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258C0E-02D8-FC44-BC88-AB207034DB0A}"/>
              </a:ext>
            </a:extLst>
          </p:cNvPr>
          <p:cNvSpPr/>
          <p:nvPr/>
        </p:nvSpPr>
        <p:spPr>
          <a:xfrm>
            <a:off x="40858" y="282090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57546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1">
            <a:extLst>
              <a:ext uri="{FF2B5EF4-FFF2-40B4-BE49-F238E27FC236}">
                <a16:creationId xmlns:a16="http://schemas.microsoft.com/office/drawing/2014/main" id="{F2396E00-DF41-4748-833F-73E9CB262F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513" y="-76200"/>
            <a:ext cx="7807325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 anchor="ctr"/>
          <a:lstStyle>
            <a:lvl1pPr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</a:pPr>
            <a:r>
              <a:rPr lang="en-US" altLang="zh-CN" sz="4000" b="1" dirty="0">
                <a:solidFill>
                  <a:srgbClr val="000000"/>
                </a:solidFill>
              </a:rPr>
              <a:t>File</a:t>
            </a:r>
            <a:r>
              <a:rPr lang="zh-CN" altLang="en-US" sz="4000" b="1" dirty="0">
                <a:solidFill>
                  <a:srgbClr val="000000"/>
                </a:solidFill>
              </a:rPr>
              <a:t> </a:t>
            </a:r>
            <a:r>
              <a:rPr lang="en-US" altLang="zh-CN" sz="4000" b="1" dirty="0">
                <a:solidFill>
                  <a:srgbClr val="000000"/>
                </a:solidFill>
              </a:rPr>
              <a:t>Ownership</a:t>
            </a:r>
            <a:endParaRPr lang="en-GB" altLang="en-US" sz="4000" b="1" dirty="0">
              <a:solidFill>
                <a:srgbClr val="000000"/>
              </a:solidFill>
            </a:endParaRPr>
          </a:p>
        </p:txBody>
      </p:sp>
      <p:sp>
        <p:nvSpPr>
          <p:cNvPr id="32771" name="Text Box 2">
            <a:extLst>
              <a:ext uri="{FF2B5EF4-FFF2-40B4-BE49-F238E27FC236}">
                <a16:creationId xmlns:a16="http://schemas.microsoft.com/office/drawing/2014/main" id="{66AC7643-5553-DB43-A348-7183ABAC4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513" y="1906588"/>
            <a:ext cx="7807325" cy="436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62046" rIns="0" bIns="0"/>
          <a:lstStyle>
            <a:lvl1pPr marL="309563" indent="-309563" eaLnBrk="0" hangingPunct="0">
              <a:tabLst>
                <a:tab pos="309563" algn="l"/>
                <a:tab pos="412750" algn="l"/>
                <a:tab pos="827088" algn="l"/>
                <a:tab pos="1241425" algn="l"/>
                <a:tab pos="1657350" algn="l"/>
                <a:tab pos="2071688" algn="l"/>
                <a:tab pos="2486025" algn="l"/>
                <a:tab pos="2900363" algn="l"/>
                <a:tab pos="3316288" algn="l"/>
                <a:tab pos="3730625" algn="l"/>
                <a:tab pos="4144963" algn="l"/>
                <a:tab pos="4559300" algn="l"/>
                <a:tab pos="4975225" algn="l"/>
                <a:tab pos="5389563" algn="l"/>
                <a:tab pos="5803900" algn="l"/>
                <a:tab pos="6218238" algn="l"/>
                <a:tab pos="6634163" algn="l"/>
                <a:tab pos="7048500" algn="l"/>
                <a:tab pos="7462838" algn="l"/>
                <a:tab pos="7877175" algn="l"/>
                <a:tab pos="82915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309563" algn="l"/>
                <a:tab pos="412750" algn="l"/>
                <a:tab pos="827088" algn="l"/>
                <a:tab pos="1241425" algn="l"/>
                <a:tab pos="1657350" algn="l"/>
                <a:tab pos="2071688" algn="l"/>
                <a:tab pos="2486025" algn="l"/>
                <a:tab pos="2900363" algn="l"/>
                <a:tab pos="3316288" algn="l"/>
                <a:tab pos="3730625" algn="l"/>
                <a:tab pos="4144963" algn="l"/>
                <a:tab pos="4559300" algn="l"/>
                <a:tab pos="4975225" algn="l"/>
                <a:tab pos="5389563" algn="l"/>
                <a:tab pos="5803900" algn="l"/>
                <a:tab pos="6218238" algn="l"/>
                <a:tab pos="6634163" algn="l"/>
                <a:tab pos="7048500" algn="l"/>
                <a:tab pos="7462838" algn="l"/>
                <a:tab pos="7877175" algn="l"/>
                <a:tab pos="82915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309563" algn="l"/>
                <a:tab pos="412750" algn="l"/>
                <a:tab pos="827088" algn="l"/>
                <a:tab pos="1241425" algn="l"/>
                <a:tab pos="1657350" algn="l"/>
                <a:tab pos="2071688" algn="l"/>
                <a:tab pos="2486025" algn="l"/>
                <a:tab pos="2900363" algn="l"/>
                <a:tab pos="3316288" algn="l"/>
                <a:tab pos="3730625" algn="l"/>
                <a:tab pos="4144963" algn="l"/>
                <a:tab pos="4559300" algn="l"/>
                <a:tab pos="4975225" algn="l"/>
                <a:tab pos="5389563" algn="l"/>
                <a:tab pos="5803900" algn="l"/>
                <a:tab pos="6218238" algn="l"/>
                <a:tab pos="6634163" algn="l"/>
                <a:tab pos="7048500" algn="l"/>
                <a:tab pos="7462838" algn="l"/>
                <a:tab pos="7877175" algn="l"/>
                <a:tab pos="82915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309563" algn="l"/>
                <a:tab pos="412750" algn="l"/>
                <a:tab pos="827088" algn="l"/>
                <a:tab pos="1241425" algn="l"/>
                <a:tab pos="1657350" algn="l"/>
                <a:tab pos="2071688" algn="l"/>
                <a:tab pos="2486025" algn="l"/>
                <a:tab pos="2900363" algn="l"/>
                <a:tab pos="3316288" algn="l"/>
                <a:tab pos="3730625" algn="l"/>
                <a:tab pos="4144963" algn="l"/>
                <a:tab pos="4559300" algn="l"/>
                <a:tab pos="4975225" algn="l"/>
                <a:tab pos="5389563" algn="l"/>
                <a:tab pos="5803900" algn="l"/>
                <a:tab pos="6218238" algn="l"/>
                <a:tab pos="6634163" algn="l"/>
                <a:tab pos="7048500" algn="l"/>
                <a:tab pos="7462838" algn="l"/>
                <a:tab pos="7877175" algn="l"/>
                <a:tab pos="82915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309563" algn="l"/>
                <a:tab pos="412750" algn="l"/>
                <a:tab pos="827088" algn="l"/>
                <a:tab pos="1241425" algn="l"/>
                <a:tab pos="1657350" algn="l"/>
                <a:tab pos="2071688" algn="l"/>
                <a:tab pos="2486025" algn="l"/>
                <a:tab pos="2900363" algn="l"/>
                <a:tab pos="3316288" algn="l"/>
                <a:tab pos="3730625" algn="l"/>
                <a:tab pos="4144963" algn="l"/>
                <a:tab pos="4559300" algn="l"/>
                <a:tab pos="4975225" algn="l"/>
                <a:tab pos="5389563" algn="l"/>
                <a:tab pos="5803900" algn="l"/>
                <a:tab pos="6218238" algn="l"/>
                <a:tab pos="6634163" algn="l"/>
                <a:tab pos="7048500" algn="l"/>
                <a:tab pos="7462838" algn="l"/>
                <a:tab pos="7877175" algn="l"/>
                <a:tab pos="82915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309563" algn="l"/>
                <a:tab pos="412750" algn="l"/>
                <a:tab pos="827088" algn="l"/>
                <a:tab pos="1241425" algn="l"/>
                <a:tab pos="1657350" algn="l"/>
                <a:tab pos="2071688" algn="l"/>
                <a:tab pos="2486025" algn="l"/>
                <a:tab pos="2900363" algn="l"/>
                <a:tab pos="3316288" algn="l"/>
                <a:tab pos="3730625" algn="l"/>
                <a:tab pos="4144963" algn="l"/>
                <a:tab pos="4559300" algn="l"/>
                <a:tab pos="4975225" algn="l"/>
                <a:tab pos="5389563" algn="l"/>
                <a:tab pos="5803900" algn="l"/>
                <a:tab pos="6218238" algn="l"/>
                <a:tab pos="6634163" algn="l"/>
                <a:tab pos="7048500" algn="l"/>
                <a:tab pos="7462838" algn="l"/>
                <a:tab pos="7877175" algn="l"/>
                <a:tab pos="82915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09563" algn="l"/>
                <a:tab pos="412750" algn="l"/>
                <a:tab pos="827088" algn="l"/>
                <a:tab pos="1241425" algn="l"/>
                <a:tab pos="1657350" algn="l"/>
                <a:tab pos="2071688" algn="l"/>
                <a:tab pos="2486025" algn="l"/>
                <a:tab pos="2900363" algn="l"/>
                <a:tab pos="3316288" algn="l"/>
                <a:tab pos="3730625" algn="l"/>
                <a:tab pos="4144963" algn="l"/>
                <a:tab pos="4559300" algn="l"/>
                <a:tab pos="4975225" algn="l"/>
                <a:tab pos="5389563" algn="l"/>
                <a:tab pos="5803900" algn="l"/>
                <a:tab pos="6218238" algn="l"/>
                <a:tab pos="6634163" algn="l"/>
                <a:tab pos="7048500" algn="l"/>
                <a:tab pos="7462838" algn="l"/>
                <a:tab pos="7877175" algn="l"/>
                <a:tab pos="82915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309563" algn="l"/>
                <a:tab pos="412750" algn="l"/>
                <a:tab pos="827088" algn="l"/>
                <a:tab pos="1241425" algn="l"/>
                <a:tab pos="1657350" algn="l"/>
                <a:tab pos="2071688" algn="l"/>
                <a:tab pos="2486025" algn="l"/>
                <a:tab pos="2900363" algn="l"/>
                <a:tab pos="3316288" algn="l"/>
                <a:tab pos="3730625" algn="l"/>
                <a:tab pos="4144963" algn="l"/>
                <a:tab pos="4559300" algn="l"/>
                <a:tab pos="4975225" algn="l"/>
                <a:tab pos="5389563" algn="l"/>
                <a:tab pos="5803900" algn="l"/>
                <a:tab pos="6218238" algn="l"/>
                <a:tab pos="6634163" algn="l"/>
                <a:tab pos="7048500" algn="l"/>
                <a:tab pos="7462838" algn="l"/>
                <a:tab pos="7877175" algn="l"/>
                <a:tab pos="82915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309563" algn="l"/>
                <a:tab pos="412750" algn="l"/>
                <a:tab pos="827088" algn="l"/>
                <a:tab pos="1241425" algn="l"/>
                <a:tab pos="1657350" algn="l"/>
                <a:tab pos="2071688" algn="l"/>
                <a:tab pos="2486025" algn="l"/>
                <a:tab pos="2900363" algn="l"/>
                <a:tab pos="3316288" algn="l"/>
                <a:tab pos="3730625" algn="l"/>
                <a:tab pos="4144963" algn="l"/>
                <a:tab pos="4559300" algn="l"/>
                <a:tab pos="4975225" algn="l"/>
                <a:tab pos="5389563" algn="l"/>
                <a:tab pos="5803900" algn="l"/>
                <a:tab pos="6218238" algn="l"/>
                <a:tab pos="6634163" algn="l"/>
                <a:tab pos="7048500" algn="l"/>
                <a:tab pos="7462838" algn="l"/>
                <a:tab pos="7877175" algn="l"/>
                <a:tab pos="82915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514350" indent="-514350" eaLnBrk="1" hangingPunct="1">
              <a:lnSpc>
                <a:spcPct val="83000"/>
              </a:lnSpc>
              <a:spcAft>
                <a:spcPts val="1288"/>
              </a:spcAft>
              <a:buClrTx/>
              <a:buFont typeface="Wingdings" pitchFamily="2" charset="2"/>
              <a:buChar char="Ø"/>
            </a:pPr>
            <a:r>
              <a:rPr lang="en-GB" altLang="en-US" sz="2900" dirty="0">
                <a:solidFill>
                  <a:srgbClr val="000000"/>
                </a:solidFill>
              </a:rPr>
              <a:t>A file can belong to only one user and one group at a time</a:t>
            </a:r>
          </a:p>
          <a:p>
            <a:pPr marL="514350" indent="-514350" eaLnBrk="1" hangingPunct="1">
              <a:lnSpc>
                <a:spcPct val="83000"/>
              </a:lnSpc>
              <a:spcAft>
                <a:spcPts val="1288"/>
              </a:spcAft>
              <a:buClrTx/>
              <a:buFont typeface="Wingdings" pitchFamily="2" charset="2"/>
              <a:buChar char="Ø"/>
            </a:pPr>
            <a:r>
              <a:rPr lang="en-GB" altLang="en-US" sz="2900" dirty="0">
                <a:solidFill>
                  <a:srgbClr val="000000"/>
                </a:solidFill>
              </a:rPr>
              <a:t>Only root can change the ownership of a file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7656A90-CB15-F54D-962D-329961EC4285}"/>
              </a:ext>
            </a:extLst>
          </p:cNvPr>
          <p:cNvSpPr/>
          <p:nvPr/>
        </p:nvSpPr>
        <p:spPr>
          <a:xfrm>
            <a:off x="408319" y="798374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9200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Type Limits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6" descr="\\172.16.2.26\Art\OUTPUT\PTG\STEVENS-RAGO\Ch02\Stevens_fig02-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327983"/>
            <a:ext cx="7543800" cy="5131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2E0C184-7CC2-6943-A0C4-C61BBD0CEE2D}"/>
              </a:ext>
            </a:extLst>
          </p:cNvPr>
          <p:cNvSpPr/>
          <p:nvPr/>
        </p:nvSpPr>
        <p:spPr>
          <a:xfrm>
            <a:off x="172529" y="502999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54108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Permissions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393" y="1399233"/>
            <a:ext cx="8382000" cy="5029200"/>
          </a:xfrm>
        </p:spPr>
        <p:txBody>
          <a:bodyPr>
            <a:normAutofit fontScale="625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3800" dirty="0">
                <a:solidFill>
                  <a:schemeClr val="tx1"/>
                </a:solidFill>
              </a:rPr>
              <a:t> </a:t>
            </a:r>
            <a:r>
              <a:rPr lang="en-US" sz="3800" dirty="0">
                <a:solidFill>
                  <a:schemeClr val="tx1"/>
                </a:solidFill>
              </a:rPr>
              <a:t>Each file and directory has bits for..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sz="3200" dirty="0">
                <a:solidFill>
                  <a:schemeClr val="tx1"/>
                </a:solidFill>
              </a:rPr>
              <a:t>Read, Write, Execute: </a:t>
            </a:r>
            <a:r>
              <a:rPr lang="en-US" sz="3200" dirty="0" err="1">
                <a:solidFill>
                  <a:schemeClr val="tx1"/>
                </a:solidFill>
              </a:rPr>
              <a:t>rwx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</a:p>
          <a:p>
            <a:pPr marL="201168" lvl="1" indent="0">
              <a:buNone/>
            </a:pPr>
            <a:endParaRPr lang="en-US" sz="3200" dirty="0">
              <a:solidFill>
                <a:schemeClr val="tx1"/>
              </a:solidFill>
              <a:sym typeface="Wingdings" pitchFamily="2" charset="2"/>
            </a:endParaRPr>
          </a:p>
          <a:p>
            <a:pPr>
              <a:buFont typeface="Wingdings" pitchFamily="2" charset="2"/>
              <a:buChar char="Ø"/>
            </a:pPr>
            <a:r>
              <a:rPr lang="en-US" sz="3600" dirty="0">
                <a:solidFill>
                  <a:schemeClr val="tx1"/>
                </a:solidFill>
                <a:sym typeface="Wingdings" pitchFamily="2" charset="2"/>
              </a:rPr>
              <a:t>Directories:</a:t>
            </a:r>
          </a:p>
          <a:p>
            <a:pPr lvl="1">
              <a:buFont typeface="Wingdings" pitchFamily="2" charset="2"/>
              <a:buChar char="Ø"/>
            </a:pPr>
            <a:r>
              <a:rPr lang="en-US" sz="3100" dirty="0">
                <a:solidFill>
                  <a:schemeClr val="tx1"/>
                </a:solidFill>
                <a:sym typeface="Wingdings" pitchFamily="2" charset="2"/>
              </a:rPr>
              <a:t>r  “can list files in a directory” (but not read a given </a:t>
            </a:r>
            <a:r>
              <a:rPr lang="en-US" sz="3100" i="1" dirty="0">
                <a:solidFill>
                  <a:schemeClr val="tx1"/>
                </a:solidFill>
                <a:sym typeface="Wingdings" pitchFamily="2" charset="2"/>
              </a:rPr>
              <a:t>file</a:t>
            </a:r>
            <a:r>
              <a:rPr lang="en-US" sz="3100" dirty="0">
                <a:solidFill>
                  <a:schemeClr val="tx1"/>
                </a:solidFill>
                <a:sym typeface="Wingdings" pitchFamily="2" charset="2"/>
              </a:rPr>
              <a:t>)</a:t>
            </a:r>
          </a:p>
          <a:p>
            <a:pPr lvl="1">
              <a:buFont typeface="Wingdings" pitchFamily="2" charset="2"/>
              <a:buChar char="Ø"/>
            </a:pPr>
            <a:r>
              <a:rPr lang="en-US" sz="3100" dirty="0">
                <a:solidFill>
                  <a:schemeClr val="tx1"/>
                </a:solidFill>
                <a:sym typeface="Wingdings" pitchFamily="2" charset="2"/>
              </a:rPr>
              <a:t>x  “read a file if you know the name” (easy if directory also has read)</a:t>
            </a:r>
          </a:p>
          <a:p>
            <a:pPr lvl="1">
              <a:buFont typeface="Wingdings" pitchFamily="2" charset="2"/>
              <a:buChar char="Ø"/>
            </a:pPr>
            <a:r>
              <a:rPr lang="en-US" sz="3100" dirty="0">
                <a:solidFill>
                  <a:schemeClr val="tx1"/>
                </a:solidFill>
                <a:sym typeface="Wingdings" pitchFamily="2" charset="2"/>
              </a:rPr>
              <a:t>w  “can create, change, delete files in directory” </a:t>
            </a:r>
          </a:p>
          <a:p>
            <a:pPr lvl="1">
              <a:buFont typeface="Wingdings" pitchFamily="2" charset="2"/>
              <a:buChar char="Ø"/>
            </a:pPr>
            <a:endParaRPr lang="en-US" sz="3200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sz="3300" dirty="0">
                <a:solidFill>
                  <a:schemeClr val="tx1"/>
                </a:solidFill>
              </a:rPr>
              <a:t>Thus, you may only read a file IFF you:</a:t>
            </a:r>
          </a:p>
          <a:p>
            <a:pPr lvl="1">
              <a:buFont typeface="Wingdings" pitchFamily="2" charset="2"/>
              <a:buChar char="Ø"/>
            </a:pPr>
            <a:r>
              <a:rPr lang="en-US" sz="3300" dirty="0">
                <a:solidFill>
                  <a:schemeClr val="tx1"/>
                </a:solidFill>
              </a:rPr>
              <a:t>Have read permissions to the file AND</a:t>
            </a:r>
          </a:p>
          <a:p>
            <a:pPr lvl="1">
              <a:buFont typeface="Wingdings" pitchFamily="2" charset="2"/>
              <a:buChar char="Ø"/>
            </a:pPr>
            <a:r>
              <a:rPr lang="en-US" sz="3300" dirty="0">
                <a:solidFill>
                  <a:schemeClr val="tx1"/>
                </a:solidFill>
              </a:rPr>
              <a:t>Have execute permissions to that file’s directory</a:t>
            </a:r>
          </a:p>
          <a:p>
            <a:pPr lvl="1">
              <a:buFont typeface="Wingdings" pitchFamily="2" charset="2"/>
              <a:buChar char="Ø"/>
            </a:pPr>
            <a:endParaRPr lang="en-US" sz="3200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sz="3600" dirty="0">
                <a:solidFill>
                  <a:schemeClr val="tx1"/>
                </a:solidFill>
              </a:rPr>
              <a:t>Files &amp; Directories have 3 levels: </a:t>
            </a:r>
          </a:p>
          <a:p>
            <a:pPr lvl="1">
              <a:buFont typeface="Wingdings" pitchFamily="2" charset="2"/>
              <a:buChar char="Ø"/>
            </a:pPr>
            <a:r>
              <a:rPr lang="en-US" sz="3200" dirty="0">
                <a:solidFill>
                  <a:schemeClr val="tx1"/>
                </a:solidFill>
              </a:rPr>
              <a:t>Owner, Group, and Everyone Else</a:t>
            </a:r>
          </a:p>
          <a:p>
            <a:pPr lvl="1">
              <a:buFont typeface="Wingdings" pitchFamily="2" charset="2"/>
              <a:buChar char="Ø"/>
            </a:pPr>
            <a:r>
              <a:rPr lang="en-US" sz="3300" dirty="0">
                <a:solidFill>
                  <a:schemeClr val="tx1"/>
                </a:solidFill>
              </a:rPr>
              <a:t>aka. User, Group, Other: </a:t>
            </a:r>
            <a:r>
              <a:rPr lang="en-US" sz="3300" dirty="0" err="1">
                <a:solidFill>
                  <a:schemeClr val="tx1"/>
                </a:solidFill>
              </a:rPr>
              <a:t>ugo</a:t>
            </a:r>
            <a:endParaRPr lang="en-US" sz="3300" dirty="0">
              <a:solidFill>
                <a:schemeClr val="tx1"/>
              </a:solidFill>
            </a:endParaRPr>
          </a:p>
          <a:p>
            <a:pPr lvl="1">
              <a:buFont typeface="Wingdings" pitchFamily="2" charset="2"/>
              <a:buChar char="Ø"/>
            </a:pPr>
            <a:endParaRPr lang="en-US" sz="2900" dirty="0">
              <a:solidFill>
                <a:schemeClr val="tx1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D9D4C52-3C74-D244-B43D-F2C00CA56DE8}"/>
              </a:ext>
            </a:extLst>
          </p:cNvPr>
          <p:cNvSpPr/>
          <p:nvPr/>
        </p:nvSpPr>
        <p:spPr>
          <a:xfrm>
            <a:off x="650366" y="429567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50431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1">
            <a:extLst>
              <a:ext uri="{FF2B5EF4-FFF2-40B4-BE49-F238E27FC236}">
                <a16:creationId xmlns:a16="http://schemas.microsoft.com/office/drawing/2014/main" id="{E3C37B86-9445-A142-A4F7-3486D20A7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913" y="1273175"/>
            <a:ext cx="8294687" cy="573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10450" rIns="0" bIns="0"/>
          <a:lstStyle>
            <a:lvl1pPr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4000"/>
              </a:lnSpc>
              <a:buClrTx/>
            </a:pPr>
            <a:r>
              <a:rPr lang="en-US" alt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-r-xr-xr-x  1   root     root     </a:t>
            </a:r>
            <a:r>
              <a:rPr lang="en-US" altLang="en-US" sz="1500" b="1">
                <a:solidFill>
                  <a:srgbClr val="000000"/>
                </a:solidFill>
                <a:latin typeface="Courier New" panose="02070309020205020404" pitchFamily="49" charset="0"/>
              </a:rPr>
              <a:t>68524</a:t>
            </a:r>
            <a:r>
              <a:rPr lang="en-US" alt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altLang="en-US" sz="1300" b="1">
                <a:solidFill>
                  <a:srgbClr val="000000"/>
                </a:solidFill>
                <a:latin typeface="Courier New" panose="02070309020205020404" pitchFamily="49" charset="0"/>
              </a:rPr>
              <a:t>2011-12-19 07:18 </a:t>
            </a:r>
            <a:r>
              <a:rPr lang="en-US" alt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/usr/bin/top</a:t>
            </a:r>
          </a:p>
          <a:p>
            <a:pPr eaLnBrk="1" hangingPunct="1">
              <a:lnSpc>
                <a:spcPct val="94000"/>
              </a:lnSpc>
              <a:buClrTx/>
            </a:pPr>
            <a:endParaRPr lang="en-US" altLang="en-US" sz="11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94000"/>
              </a:lnSpc>
              <a:buClrTx/>
            </a:pP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---------- --- -------  -------  -------- ------------    -------------</a:t>
            </a:r>
          </a:p>
          <a:p>
            <a:pPr eaLnBrk="1" hangingPunct="1">
              <a:lnSpc>
                <a:spcPct val="94000"/>
              </a:lnSpc>
              <a:buClrTx/>
            </a:pP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  |       |     |        |         |         |                 |</a:t>
            </a:r>
          </a:p>
          <a:p>
            <a:pPr eaLnBrk="1" hangingPunct="1">
              <a:lnSpc>
                <a:spcPct val="94000"/>
              </a:lnSpc>
              <a:buClrTx/>
            </a:pP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  |       |     |        |         |         |             File Name</a:t>
            </a:r>
          </a:p>
          <a:p>
            <a:pPr eaLnBrk="1" hangingPunct="1">
              <a:lnSpc>
                <a:spcPct val="94000"/>
              </a:lnSpc>
              <a:buClrTx/>
            </a:pP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  |       |     |        |         |         |</a:t>
            </a:r>
          </a:p>
          <a:p>
            <a:pPr eaLnBrk="1" hangingPunct="1">
              <a:lnSpc>
                <a:spcPct val="94000"/>
              </a:lnSpc>
              <a:buClrTx/>
            </a:pP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  |       |     |        |         |         +---  Modification Time/Date</a:t>
            </a:r>
          </a:p>
          <a:p>
            <a:pPr eaLnBrk="1" hangingPunct="1">
              <a:lnSpc>
                <a:spcPct val="94000"/>
              </a:lnSpc>
              <a:buClrTx/>
            </a:pP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  |       |     |        |         |</a:t>
            </a:r>
          </a:p>
          <a:p>
            <a:pPr eaLnBrk="1" hangingPunct="1">
              <a:lnSpc>
                <a:spcPct val="94000"/>
              </a:lnSpc>
              <a:buClrTx/>
            </a:pP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  |       |     |        |         +-------------   Size (in bytes</a:t>
            </a:r>
          </a:p>
          <a:p>
            <a:pPr eaLnBrk="1" hangingPunct="1">
              <a:lnSpc>
                <a:spcPct val="94000"/>
              </a:lnSpc>
              <a:buClrTx/>
            </a:pP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  |       |     |        |</a:t>
            </a:r>
          </a:p>
          <a:p>
            <a:pPr eaLnBrk="1" hangingPunct="1">
              <a:lnSpc>
                <a:spcPct val="94000"/>
              </a:lnSpc>
              <a:buClrTx/>
            </a:pP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  |       |     |        +-----------------------        Group</a:t>
            </a:r>
          </a:p>
          <a:p>
            <a:pPr eaLnBrk="1" hangingPunct="1">
              <a:lnSpc>
                <a:spcPct val="94000"/>
              </a:lnSpc>
              <a:buClrTx/>
            </a:pP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  |       |     |</a:t>
            </a:r>
          </a:p>
          <a:p>
            <a:pPr eaLnBrk="1" hangingPunct="1">
              <a:lnSpc>
                <a:spcPct val="94000"/>
              </a:lnSpc>
              <a:buClrTx/>
            </a:pP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  |       |     +--------------------------------        Owner</a:t>
            </a:r>
          </a:p>
          <a:p>
            <a:pPr eaLnBrk="1" hangingPunct="1">
              <a:lnSpc>
                <a:spcPct val="94000"/>
              </a:lnSpc>
              <a:buClrTx/>
            </a:pP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  |       |  </a:t>
            </a:r>
          </a:p>
          <a:p>
            <a:pPr eaLnBrk="1" hangingPunct="1">
              <a:lnSpc>
                <a:spcPct val="94000"/>
              </a:lnSpc>
              <a:buClrTx/>
            </a:pP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  |       +--------------------------------------  “link count”</a:t>
            </a:r>
          </a:p>
          <a:p>
            <a:pPr eaLnBrk="1" hangingPunct="1">
              <a:lnSpc>
                <a:spcPct val="94000"/>
              </a:lnSpc>
              <a:buClrTx/>
            </a:pP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  |</a:t>
            </a:r>
          </a:p>
          <a:p>
            <a:pPr eaLnBrk="1" hangingPunct="1">
              <a:lnSpc>
                <a:spcPct val="94000"/>
              </a:lnSpc>
              <a:buClrTx/>
            </a:pP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  +----------------------------------------------   File Permissions</a:t>
            </a:r>
          </a:p>
          <a:p>
            <a:pPr eaLnBrk="1" hangingPunct="1">
              <a:lnSpc>
                <a:spcPct val="94000"/>
              </a:lnSpc>
              <a:buClrTx/>
            </a:pPr>
            <a:endParaRPr lang="en-US" altLang="en-US" sz="11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92000"/>
              </a:lnSpc>
              <a:buClrTx/>
            </a:pPr>
            <a:r>
              <a:rPr lang="en-US" alt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Group</a:t>
            </a:r>
          </a:p>
          <a:p>
            <a:pPr eaLnBrk="1" hangingPunct="1">
              <a:lnSpc>
                <a:spcPct val="92000"/>
              </a:lnSpc>
              <a:buClrTx/>
            </a:pP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The name of the group that has permissions in addition to the file's owner.</a:t>
            </a:r>
          </a:p>
          <a:p>
            <a:pPr eaLnBrk="1" hangingPunct="1">
              <a:lnSpc>
                <a:spcPct val="92000"/>
              </a:lnSpc>
              <a:buClrTx/>
            </a:pPr>
            <a:r>
              <a:rPr lang="en-US" alt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Owner</a:t>
            </a:r>
          </a:p>
          <a:p>
            <a:pPr eaLnBrk="1" hangingPunct="1">
              <a:lnSpc>
                <a:spcPct val="92000"/>
              </a:lnSpc>
              <a:buClrTx/>
            </a:pP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The name of the user who owns the file.</a:t>
            </a:r>
          </a:p>
          <a:p>
            <a:pPr eaLnBrk="1" hangingPunct="1">
              <a:lnSpc>
                <a:spcPct val="92000"/>
              </a:lnSpc>
              <a:buClrTx/>
            </a:pPr>
            <a:r>
              <a:rPr lang="en-US" alt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File Permissions</a:t>
            </a:r>
          </a:p>
          <a:p>
            <a:pPr eaLnBrk="1" hangingPunct="1">
              <a:lnSpc>
                <a:spcPct val="92000"/>
              </a:lnSpc>
              <a:buClrTx/>
            </a:pPr>
            <a:r>
              <a:rPr lang="en-US" alt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	The first character is the type of file. A "-" indicates a regular (ordinary) file. A "d” indicate a directory. Second set of 3 characters represent the read, write, and execution rights of the file's owner. Next 3 represent the rights of the file's group, and the final 3 represent the rights granted to everybody else.</a:t>
            </a:r>
          </a:p>
          <a:p>
            <a:pPr eaLnBrk="1" hangingPunct="1">
              <a:lnSpc>
                <a:spcPct val="94000"/>
              </a:lnSpc>
              <a:buClrTx/>
            </a:pPr>
            <a:endParaRPr lang="en-US" alt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94000"/>
              </a:lnSpc>
              <a:buClrTx/>
            </a:pPr>
            <a:r>
              <a:rPr lang="en-US" alt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(Example modified from </a:t>
            </a:r>
            <a:r>
              <a:rPr lang="en-US" altLang="en-US" sz="1200" b="1">
                <a:solidFill>
                  <a:srgbClr val="0000FF"/>
                </a:solidFill>
                <a:latin typeface="Courier New" panose="02070309020205020404" pitchFamily="49" charset="0"/>
              </a:rPr>
              <a:t>http://www.linuxcommand.org/lts0030.php</a:t>
            </a:r>
            <a:r>
              <a:rPr lang="en-US" alt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8FB3213-F7A4-4945-A3D6-0EB46A5C8B65}"/>
              </a:ext>
            </a:extLst>
          </p:cNvPr>
          <p:cNvSpPr/>
          <p:nvPr/>
        </p:nvSpPr>
        <p:spPr>
          <a:xfrm>
            <a:off x="435213" y="247505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2601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"/>
            <a:ext cx="8458200" cy="6705600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sz="3800" dirty="0"/>
              <a:t>List permissions of a file: </a:t>
            </a:r>
            <a:r>
              <a:rPr lang="en-US" sz="3800" dirty="0">
                <a:latin typeface="Consolas" pitchFamily="49" charset="0"/>
                <a:cs typeface="Consolas" pitchFamily="49" charset="0"/>
              </a:rPr>
              <a:t>ls –l</a:t>
            </a:r>
            <a:br>
              <a:rPr lang="en-US" sz="3800" dirty="0">
                <a:latin typeface="Consolas" pitchFamily="49" charset="0"/>
                <a:cs typeface="Consolas" pitchFamily="49" charset="0"/>
              </a:rPr>
            </a:br>
            <a:r>
              <a:rPr lang="en-US" sz="2900" dirty="0">
                <a:cs typeface="Consolas" pitchFamily="49" charset="0"/>
              </a:rPr>
              <a:t>   </a:t>
            </a:r>
            <a:r>
              <a:rPr lang="en-US" sz="2900" i="1" dirty="0">
                <a:cs typeface="Consolas" pitchFamily="49" charset="0"/>
              </a:rPr>
              <a:t>with some info removed from below in [...]</a:t>
            </a:r>
            <a:br>
              <a:rPr lang="en-US" sz="2900" i="1" dirty="0">
                <a:cs typeface="Consolas" pitchFamily="49" charset="0"/>
              </a:rPr>
            </a:br>
            <a:br>
              <a:rPr lang="en-US" sz="2900" dirty="0">
                <a:cs typeface="Consolas" pitchFamily="49" charset="0"/>
              </a:rPr>
            </a:br>
            <a:r>
              <a:rPr lang="en-US" dirty="0" err="1">
                <a:latin typeface="Consolas" pitchFamily="49" charset="0"/>
                <a:cs typeface="Consolas" pitchFamily="49" charset="0"/>
              </a:rPr>
              <a:t>drwx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--x--- […]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andy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faculty […] .</a:t>
            </a:r>
            <a:br>
              <a:rPr lang="en-US" dirty="0">
                <a:latin typeface="Consolas" pitchFamily="49" charset="0"/>
                <a:cs typeface="Consolas" pitchFamily="49" charset="0"/>
              </a:rPr>
            </a:br>
            <a:r>
              <a:rPr lang="en-US" dirty="0" err="1">
                <a:latin typeface="Consolas" pitchFamily="49" charset="0"/>
                <a:cs typeface="Consolas" pitchFamily="49" charset="0"/>
              </a:rPr>
              <a:t>drwx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------ […]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andy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faculty […] ..</a:t>
            </a:r>
            <a:br>
              <a:rPr lang="en-US" dirty="0">
                <a:latin typeface="Consolas" pitchFamily="49" charset="0"/>
                <a:cs typeface="Consolas" pitchFamily="49" charset="0"/>
              </a:rPr>
            </a:br>
            <a:r>
              <a:rPr lang="en-US" dirty="0">
                <a:latin typeface="Consolas" pitchFamily="49" charset="0"/>
                <a:cs typeface="Consolas" pitchFamily="49" charset="0"/>
              </a:rPr>
              <a:t>-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rwxrwxrwx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[…]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andy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faculty […]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allopen</a:t>
            </a:r>
            <a:br>
              <a:rPr lang="en-US" dirty="0">
                <a:latin typeface="Consolas" pitchFamily="49" charset="0"/>
                <a:cs typeface="Consolas" pitchFamily="49" charset="0"/>
              </a:rPr>
            </a:br>
            <a:r>
              <a:rPr lang="en-US" dirty="0" err="1">
                <a:latin typeface="Consolas" pitchFamily="49" charset="0"/>
                <a:cs typeface="Consolas" pitchFamily="49" charset="0"/>
              </a:rPr>
              <a:t>drwx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------ […]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andy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faculty […]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mydir</a:t>
            </a:r>
            <a:br>
              <a:rPr lang="en-US" dirty="0">
                <a:latin typeface="Consolas" pitchFamily="49" charset="0"/>
                <a:cs typeface="Consolas" pitchFamily="49" charset="0"/>
              </a:rPr>
            </a:br>
            <a:r>
              <a:rPr lang="en-US" dirty="0">
                <a:latin typeface="Consolas" pitchFamily="49" charset="0"/>
                <a:cs typeface="Consolas" pitchFamily="49" charset="0"/>
              </a:rPr>
              <a:t>-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rw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------- […]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andy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faculty […]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myfile</a:t>
            </a:r>
            <a:br>
              <a:rPr lang="en-US" dirty="0">
                <a:latin typeface="Consolas" pitchFamily="49" charset="0"/>
                <a:cs typeface="Consolas" pitchFamily="49" charset="0"/>
              </a:rPr>
            </a:br>
            <a:r>
              <a:rPr lang="en-US" dirty="0">
                <a:latin typeface="Consolas" pitchFamily="49" charset="0"/>
                <a:cs typeface="Consolas" pitchFamily="49" charset="0"/>
              </a:rPr>
              <a:t>-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rwx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------ […]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andy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faculty […]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myprog</a:t>
            </a:r>
            <a:br>
              <a:rPr lang="en-US" dirty="0">
                <a:latin typeface="Consolas" pitchFamily="49" charset="0"/>
                <a:cs typeface="Consolas" pitchFamily="49" charset="0"/>
              </a:rPr>
            </a:br>
            <a:r>
              <a:rPr lang="en-US" dirty="0" err="1">
                <a:latin typeface="Consolas" pitchFamily="49" charset="0"/>
                <a:cs typeface="Consolas" pitchFamily="49" charset="0"/>
              </a:rPr>
              <a:t>drwxrwx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--- […]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andy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faculty […]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ourdir</a:t>
            </a:r>
            <a:br>
              <a:rPr lang="en-US" dirty="0">
                <a:latin typeface="Consolas" pitchFamily="49" charset="0"/>
                <a:cs typeface="Consolas" pitchFamily="49" charset="0"/>
              </a:rPr>
            </a:br>
            <a:r>
              <a:rPr lang="en-US" dirty="0">
                <a:latin typeface="Consolas" pitchFamily="49" charset="0"/>
                <a:cs typeface="Consolas" pitchFamily="49" charset="0"/>
              </a:rPr>
              <a:t>-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rwxrwx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--- […]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kenn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faculty […]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ourprog</a:t>
            </a:r>
            <a:endParaRPr lang="en-US" dirty="0">
              <a:latin typeface="Consolas" pitchFamily="49" charset="0"/>
              <a:cs typeface="Consolas" pitchFamily="49" charset="0"/>
            </a:endParaRPr>
          </a:p>
          <a:p>
            <a:pPr>
              <a:buFont typeface="Wingdings" pitchFamily="2" charset="2"/>
              <a:buChar char="Ø"/>
            </a:pPr>
            <a:endParaRPr lang="en-US" dirty="0">
              <a:cs typeface="Consolas" pitchFamily="49" charset="0"/>
            </a:endParaRPr>
          </a:p>
          <a:p>
            <a:pPr>
              <a:buFont typeface="Wingdings" pitchFamily="2" charset="2"/>
              <a:buChar char="Ø"/>
            </a:pPr>
            <a:endParaRPr lang="en-US" dirty="0">
              <a:cs typeface="Consolas" pitchFamily="49" charset="0"/>
            </a:endParaRPr>
          </a:p>
          <a:p>
            <a:pPr>
              <a:buFont typeface="Wingdings" pitchFamily="2" charset="2"/>
              <a:buChar char="Ø"/>
            </a:pPr>
            <a:endParaRPr lang="en-US" dirty="0">
              <a:cs typeface="Consolas" pitchFamily="49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Consolas" pitchFamily="49" charset="0"/>
              </a:rPr>
              <a:t>Can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kenn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>
                <a:cs typeface="Consolas" pitchFamily="49" charset="0"/>
              </a:rPr>
              <a:t>execute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myprog</a:t>
            </a:r>
            <a:r>
              <a:rPr lang="en-US" dirty="0">
                <a:cs typeface="Consolas" pitchFamily="49" charset="0"/>
              </a:rPr>
              <a:t>? 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Consolas" pitchFamily="49" charset="0"/>
              </a:rPr>
              <a:t>		No, because of file permissions.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Consolas" pitchFamily="49" charset="0"/>
              </a:rPr>
              <a:t>Can both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andy</a:t>
            </a:r>
            <a:r>
              <a:rPr lang="en-US" dirty="0">
                <a:cs typeface="Consolas" pitchFamily="49" charset="0"/>
              </a:rPr>
              <a:t> and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kenn</a:t>
            </a:r>
            <a:r>
              <a:rPr lang="en-US" dirty="0">
                <a:cs typeface="Consolas" pitchFamily="49" charset="0"/>
              </a:rPr>
              <a:t> execute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ourprog</a:t>
            </a:r>
            <a:r>
              <a:rPr lang="en-US" dirty="0">
                <a:cs typeface="Consolas" pitchFamily="49" charset="0"/>
              </a:rPr>
              <a:t>?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Consolas" pitchFamily="49" charset="0"/>
              </a:rPr>
              <a:t>		Yes. Everyone in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faculty</a:t>
            </a:r>
            <a:r>
              <a:rPr lang="en-US" dirty="0">
                <a:cs typeface="Consolas" pitchFamily="49" charset="0"/>
              </a:rPr>
              <a:t> can read and execute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ourprog</a:t>
            </a:r>
            <a:endParaRPr lang="en-US" dirty="0">
              <a:latin typeface="Consolas" pitchFamily="49" charset="0"/>
              <a:cs typeface="Consolas" pitchFamily="49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Consolas" pitchFamily="49" charset="0"/>
              </a:rPr>
              <a:t>Can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kenn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>
                <a:cs typeface="Consolas" pitchFamily="49" charset="0"/>
              </a:rPr>
              <a:t>read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ourprog</a:t>
            </a:r>
            <a:r>
              <a:rPr lang="en-US" dirty="0">
                <a:cs typeface="Consolas" pitchFamily="49" charset="0"/>
              </a:rPr>
              <a:t>?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Consolas" pitchFamily="49" charset="0"/>
              </a:rPr>
              <a:t>		</a:t>
            </a:r>
            <a:r>
              <a:rPr lang="en-US" dirty="0">
                <a:cs typeface="Arial" pitchFamily="34" charset="0"/>
              </a:rPr>
              <a:t>Yes. Directory has group x, file has group r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Consolas" pitchFamily="49" charset="0"/>
              </a:rPr>
              <a:t>Can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kenn</a:t>
            </a:r>
            <a:r>
              <a:rPr lang="en-US" dirty="0">
                <a:cs typeface="Consolas" pitchFamily="49" charset="0"/>
              </a:rPr>
              <a:t> list to find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ourprog</a:t>
            </a:r>
            <a:r>
              <a:rPr lang="en-US" dirty="0">
                <a:cs typeface="Consolas" pitchFamily="49" charset="0"/>
              </a:rPr>
              <a:t>?</a:t>
            </a:r>
            <a:r>
              <a:rPr lang="zh-CN" altLang="en-US" dirty="0">
                <a:cs typeface="Consolas" pitchFamily="49" charset="0"/>
              </a:rPr>
              <a:t> </a:t>
            </a:r>
            <a:endParaRPr lang="en-US" dirty="0">
              <a:solidFill>
                <a:srgbClr val="FF0000"/>
              </a:solidFill>
              <a:cs typeface="Consolas" pitchFamily="49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dirty="0">
                <a:cs typeface="Consolas" pitchFamily="49" charset="0"/>
              </a:rPr>
              <a:t>		No. Directory listing is off.</a:t>
            </a:r>
          </a:p>
          <a:p>
            <a:pPr>
              <a:buFont typeface="Wingdings" pitchFamily="2" charset="2"/>
              <a:buChar char="Ø"/>
            </a:pPr>
            <a:endParaRPr lang="en-US" dirty="0">
              <a:cs typeface="Consolas" pitchFamily="49" charset="0"/>
            </a:endParaRPr>
          </a:p>
          <a:p>
            <a:pPr>
              <a:buFont typeface="Wingdings" pitchFamily="2" charset="2"/>
              <a:buChar char="Ø"/>
            </a:pPr>
            <a:endParaRPr lang="en-US" dirty="0">
              <a:cs typeface="Consolas" pitchFamily="49" charset="0"/>
            </a:endParaRPr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D487A2-83B1-5A4D-8CE5-453B15202C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/>
          <a:stretch/>
        </p:blipFill>
        <p:spPr>
          <a:xfrm>
            <a:off x="3449540" y="2609408"/>
            <a:ext cx="5465860" cy="1639184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D9D6821-9EB6-9B45-A8E2-FB8FA437643B}"/>
              </a:ext>
            </a:extLst>
          </p:cNvPr>
          <p:cNvSpPr/>
          <p:nvPr/>
        </p:nvSpPr>
        <p:spPr>
          <a:xfrm>
            <a:off x="6419154" y="690997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63429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vs System Calls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133</a:t>
            </a:fld>
            <a:endParaRPr lang="en-US"/>
          </a:p>
        </p:txBody>
      </p:sp>
      <p:pic>
        <p:nvPicPr>
          <p:cNvPr id="7" name="Picture 2" descr="\\172.16.2.26\Art\OUTPUT\PTG\STEVENS-RAGO\Ch01\Stevens_fig01-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160" y="1961140"/>
            <a:ext cx="4383399" cy="4200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387CE89-286A-7241-B34A-BBBDD2703683}"/>
              </a:ext>
            </a:extLst>
          </p:cNvPr>
          <p:cNvSpPr/>
          <p:nvPr/>
        </p:nvSpPr>
        <p:spPr>
          <a:xfrm>
            <a:off x="591670" y="1122313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80385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B1774-25C1-B84F-963E-AAAF6EC75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Thank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Much!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B64F1-90B6-AF41-A00C-07787172B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really</a:t>
            </a:r>
            <a:r>
              <a:rPr lang="zh-CN" altLang="en-US" dirty="0"/>
              <a:t> </a:t>
            </a:r>
            <a:r>
              <a:rPr lang="en-US" altLang="zh-CN" dirty="0"/>
              <a:t>enjoy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semester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teaching,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awesome students!</a:t>
            </a:r>
          </a:p>
          <a:p>
            <a:pPr>
              <a:buFont typeface="Wingdings" pitchFamily="2" charset="2"/>
              <a:buChar char="Ø"/>
            </a:pPr>
            <a:endParaRPr lang="en-US" altLang="zh-CN" dirty="0"/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really</a:t>
            </a:r>
            <a:r>
              <a:rPr lang="zh-CN" altLang="en-US" dirty="0"/>
              <a:t> </a:t>
            </a:r>
            <a:r>
              <a:rPr lang="en-US" altLang="zh-CN" dirty="0"/>
              <a:t>appreciate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helps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you,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learned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lot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！</a:t>
            </a:r>
            <a:endParaRPr lang="en-US" altLang="zh-CN" dirty="0"/>
          </a:p>
          <a:p>
            <a:pPr>
              <a:buFont typeface="Wingdings" pitchFamily="2" charset="2"/>
              <a:buChar char="Ø"/>
            </a:pPr>
            <a:endParaRPr lang="en-US" altLang="zh-CN" dirty="0"/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wish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best</a:t>
            </a:r>
            <a:r>
              <a:rPr lang="zh-CN" altLang="en-US" dirty="0"/>
              <a:t> </a:t>
            </a:r>
            <a:r>
              <a:rPr lang="en-US" altLang="zh-CN" dirty="0"/>
              <a:t>future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course,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email</a:t>
            </a:r>
            <a:r>
              <a:rPr lang="zh-CN" altLang="en-US" dirty="0"/>
              <a:t> </a:t>
            </a:r>
            <a:r>
              <a:rPr lang="en-US" altLang="zh-CN" dirty="0"/>
              <a:t>me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questions</a:t>
            </a:r>
            <a:r>
              <a:rPr lang="zh-CN" altLang="en-US" dirty="0"/>
              <a:t> </a:t>
            </a:r>
            <a:r>
              <a:rPr lang="en-US" altLang="zh-CN" dirty="0"/>
              <a:t>related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systems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</a:t>
            </a:r>
            <a:endParaRPr lang="en-US" altLang="zh-CN" dirty="0"/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A22C7-6BCE-6046-985F-0D6EE939B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1681F-A070-3F4F-B7AB-039E11706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08074-CE72-0F4B-8DDE-8CF39F95F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205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746DD-7D5F-DE42-8E91-C87BA80F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and Explicit Typecasts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9ADB3-C054-7941-9AAE-7029A7B16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i="1" dirty="0">
              <a:solidFill>
                <a:srgbClr val="92D050"/>
              </a:solidFill>
            </a:endParaRPr>
          </a:p>
          <a:p>
            <a:r>
              <a:rPr lang="en-US" dirty="0" err="1"/>
              <a:t>int</a:t>
            </a:r>
            <a:r>
              <a:rPr lang="en-US" dirty="0"/>
              <a:t> main(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argc</a:t>
            </a:r>
            <a:r>
              <a:rPr lang="en-US" dirty="0"/>
              <a:t>, char** </a:t>
            </a:r>
            <a:r>
              <a:rPr lang="en-US" dirty="0" err="1"/>
              <a:t>argv</a:t>
            </a:r>
            <a:r>
              <a:rPr lang="en-US" dirty="0"/>
              <a:t>){</a:t>
            </a:r>
            <a:r>
              <a:rPr lang="zh-CN" altLang="en-US" dirty="0"/>
              <a:t> 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char </a:t>
            </a:r>
            <a:r>
              <a:rPr lang="en-US" altLang="zh-CN" dirty="0"/>
              <a:t>var1</a:t>
            </a:r>
            <a:r>
              <a:rPr lang="zh-CN" altLang="en-US" dirty="0"/>
              <a:t> </a:t>
            </a:r>
            <a:r>
              <a:rPr lang="en-US" dirty="0"/>
              <a:t>= 0x41;</a:t>
            </a:r>
            <a:r>
              <a:rPr lang="zh-CN" altLang="en-US" dirty="0">
                <a:solidFill>
                  <a:srgbClr val="92D050"/>
                </a:solidFill>
              </a:rPr>
              <a:t> </a:t>
            </a:r>
            <a:r>
              <a:rPr lang="en-US" altLang="zh-CN" i="1" dirty="0">
                <a:solidFill>
                  <a:srgbClr val="92D050"/>
                </a:solidFill>
              </a:rPr>
              <a:t>//</a:t>
            </a:r>
            <a:r>
              <a:rPr lang="zh-CN" altLang="en-US" i="1" dirty="0">
                <a:solidFill>
                  <a:srgbClr val="92D050"/>
                </a:solidFill>
              </a:rPr>
              <a:t> </a:t>
            </a:r>
            <a:r>
              <a:rPr lang="en-US" altLang="zh-CN" i="1" dirty="0">
                <a:solidFill>
                  <a:srgbClr val="92D050"/>
                </a:solidFill>
              </a:rPr>
              <a:t>typecast:</a:t>
            </a:r>
            <a:r>
              <a:rPr lang="zh-CN" altLang="en-US" i="1" dirty="0">
                <a:solidFill>
                  <a:srgbClr val="92D050"/>
                </a:solidFill>
              </a:rPr>
              <a:t> </a:t>
            </a:r>
            <a:r>
              <a:rPr lang="en-US" altLang="zh-CN" i="1" dirty="0">
                <a:solidFill>
                  <a:srgbClr val="92D050"/>
                </a:solidFill>
              </a:rPr>
              <a:t>0x41</a:t>
            </a:r>
            <a:r>
              <a:rPr lang="zh-CN" altLang="en-US" i="1" dirty="0">
                <a:solidFill>
                  <a:srgbClr val="92D050"/>
                </a:solidFill>
              </a:rPr>
              <a:t> </a:t>
            </a:r>
            <a:r>
              <a:rPr lang="en-US" altLang="zh-CN" i="1" dirty="0">
                <a:solidFill>
                  <a:srgbClr val="92D050"/>
                </a:solidFill>
              </a:rPr>
              <a:t>-&gt;</a:t>
            </a:r>
            <a:r>
              <a:rPr lang="zh-CN" altLang="en-US" i="1" dirty="0">
                <a:solidFill>
                  <a:srgbClr val="92D050"/>
                </a:solidFill>
              </a:rPr>
              <a:t> </a:t>
            </a:r>
            <a:r>
              <a:rPr lang="en-US" altLang="zh-CN" i="1" dirty="0">
                <a:solidFill>
                  <a:srgbClr val="92D050"/>
                </a:solidFill>
              </a:rPr>
              <a:t>“A”</a:t>
            </a:r>
            <a:endParaRPr lang="en-US" i="1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altLang="zh-CN" dirty="0"/>
              <a:t>var2</a:t>
            </a:r>
            <a:r>
              <a:rPr lang="zh-CN" altLang="en-US" dirty="0"/>
              <a:t> </a:t>
            </a:r>
            <a:r>
              <a:rPr lang="en-US" dirty="0"/>
              <a:t>= 1.5;</a:t>
            </a:r>
            <a:r>
              <a:rPr lang="zh-CN" altLang="en-US" dirty="0"/>
              <a:t> </a:t>
            </a:r>
            <a:r>
              <a:rPr lang="en-US" altLang="zh-CN" i="1" dirty="0">
                <a:solidFill>
                  <a:srgbClr val="92D050"/>
                </a:solidFill>
              </a:rPr>
              <a:t>//</a:t>
            </a:r>
            <a:r>
              <a:rPr lang="zh-CN" altLang="en-US" i="1" dirty="0">
                <a:solidFill>
                  <a:srgbClr val="92D050"/>
                </a:solidFill>
              </a:rPr>
              <a:t> </a:t>
            </a:r>
            <a:r>
              <a:rPr lang="en-US" altLang="zh-CN" i="1" dirty="0">
                <a:solidFill>
                  <a:srgbClr val="92D050"/>
                </a:solidFill>
              </a:rPr>
              <a:t>typecast:</a:t>
            </a:r>
            <a:r>
              <a:rPr lang="zh-CN" altLang="en-US" i="1" dirty="0">
                <a:solidFill>
                  <a:srgbClr val="92D050"/>
                </a:solidFill>
              </a:rPr>
              <a:t> </a:t>
            </a:r>
            <a:r>
              <a:rPr lang="en-US" altLang="zh-CN" i="1" dirty="0">
                <a:solidFill>
                  <a:srgbClr val="92D050"/>
                </a:solidFill>
              </a:rPr>
              <a:t>1.5</a:t>
            </a:r>
            <a:r>
              <a:rPr lang="zh-CN" altLang="en-US" i="1" dirty="0">
                <a:solidFill>
                  <a:srgbClr val="92D050"/>
                </a:solidFill>
              </a:rPr>
              <a:t> </a:t>
            </a:r>
            <a:r>
              <a:rPr lang="en-US" altLang="zh-CN" i="1" dirty="0">
                <a:solidFill>
                  <a:srgbClr val="92D050"/>
                </a:solidFill>
              </a:rPr>
              <a:t>-&gt;</a:t>
            </a:r>
            <a:r>
              <a:rPr lang="zh-CN" altLang="en-US" i="1" dirty="0">
                <a:solidFill>
                  <a:srgbClr val="92D050"/>
                </a:solidFill>
              </a:rPr>
              <a:t> </a:t>
            </a:r>
            <a:r>
              <a:rPr lang="en-US" altLang="zh-CN" i="1" dirty="0">
                <a:solidFill>
                  <a:srgbClr val="92D050"/>
                </a:solidFill>
              </a:rPr>
              <a:t>1</a:t>
            </a:r>
            <a:endParaRPr lang="en-US" i="1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n-US" dirty="0"/>
              <a:t>	unsigned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altLang="zh-CN" dirty="0"/>
              <a:t>var3</a:t>
            </a:r>
            <a:r>
              <a:rPr lang="en-US" dirty="0"/>
              <a:t> = -1;</a:t>
            </a:r>
            <a:r>
              <a:rPr lang="zh-CN" altLang="en-US" dirty="0"/>
              <a:t> </a:t>
            </a:r>
            <a:r>
              <a:rPr lang="en-US" altLang="zh-CN" i="1" dirty="0">
                <a:solidFill>
                  <a:srgbClr val="92D050"/>
                </a:solidFill>
              </a:rPr>
              <a:t>//</a:t>
            </a:r>
            <a:r>
              <a:rPr lang="zh-CN" altLang="en-US" i="1" dirty="0">
                <a:solidFill>
                  <a:srgbClr val="92D050"/>
                </a:solidFill>
              </a:rPr>
              <a:t> </a:t>
            </a:r>
            <a:r>
              <a:rPr lang="en-US" altLang="zh-CN" i="1" dirty="0">
                <a:solidFill>
                  <a:srgbClr val="92D050"/>
                </a:solidFill>
              </a:rPr>
              <a:t>typecast:</a:t>
            </a:r>
            <a:r>
              <a:rPr lang="zh-CN" altLang="en-US" i="1" dirty="0">
                <a:solidFill>
                  <a:srgbClr val="92D050"/>
                </a:solidFill>
              </a:rPr>
              <a:t> </a:t>
            </a:r>
            <a:r>
              <a:rPr lang="en-US" altLang="zh-CN" i="1" dirty="0">
                <a:solidFill>
                  <a:srgbClr val="92D050"/>
                </a:solidFill>
              </a:rPr>
              <a:t>-1</a:t>
            </a:r>
            <a:r>
              <a:rPr lang="zh-CN" altLang="en-US" i="1" dirty="0">
                <a:solidFill>
                  <a:srgbClr val="92D050"/>
                </a:solidFill>
              </a:rPr>
              <a:t> </a:t>
            </a:r>
            <a:r>
              <a:rPr lang="en-US" altLang="zh-CN" i="1" dirty="0">
                <a:solidFill>
                  <a:srgbClr val="92D050"/>
                </a:solidFill>
              </a:rPr>
              <a:t>-&gt;</a:t>
            </a:r>
            <a:r>
              <a:rPr lang="zh-CN" altLang="en-US" i="1" dirty="0">
                <a:solidFill>
                  <a:srgbClr val="92D050"/>
                </a:solidFill>
              </a:rPr>
              <a:t> </a:t>
            </a:r>
            <a:r>
              <a:rPr lang="en-US" altLang="zh-CN" i="1" dirty="0">
                <a:solidFill>
                  <a:srgbClr val="92D050"/>
                </a:solidFill>
              </a:rPr>
              <a:t>0xffffffff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altLang="zh-CN" dirty="0"/>
              <a:t>float</a:t>
            </a:r>
            <a:r>
              <a:rPr lang="zh-CN" altLang="en-US" dirty="0"/>
              <a:t> </a:t>
            </a:r>
            <a:r>
              <a:rPr lang="en-US" altLang="zh-CN" dirty="0"/>
              <a:t>var4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(float)</a:t>
            </a:r>
            <a:r>
              <a:rPr lang="en-US" altLang="zh-CN" dirty="0"/>
              <a:t>1;</a:t>
            </a:r>
            <a:r>
              <a:rPr lang="zh-CN" altLang="en-US" dirty="0"/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//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typecast: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1</a:t>
            </a:r>
            <a:r>
              <a:rPr lang="zh-CN" altLang="en-US" i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i="1" dirty="0">
                <a:solidFill>
                  <a:srgbClr val="FF0000"/>
                </a:solidFill>
                <a:sym typeface="Wingdings" pitchFamily="2" charset="2"/>
              </a:rPr>
              <a:t>-&gt;</a:t>
            </a:r>
            <a:r>
              <a:rPr lang="zh-CN" altLang="en-US" i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i="1" dirty="0">
                <a:solidFill>
                  <a:srgbClr val="FF0000"/>
                </a:solidFill>
                <a:sym typeface="Wingdings" pitchFamily="2" charset="2"/>
              </a:rPr>
              <a:t>1.0</a:t>
            </a:r>
            <a:r>
              <a:rPr lang="en-US" dirty="0">
                <a:solidFill>
                  <a:srgbClr val="FF0000"/>
                </a:solidFill>
              </a:rPr>
              <a:t>	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endParaRPr lang="en-US" altLang="zh-C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B1BAA-650A-C043-8F4D-5AEC4BAB4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DDD7D-1EBF-4D42-91F3-E9688F119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F7A1E-4475-B944-9787-50F15F97F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B2AA66-037D-A647-84B1-2CDC0788DA17}"/>
              </a:ext>
            </a:extLst>
          </p:cNvPr>
          <p:cNvSpPr txBox="1"/>
          <p:nvPr/>
        </p:nvSpPr>
        <p:spPr>
          <a:xfrm>
            <a:off x="2764639" y="5236499"/>
            <a:ext cx="3019416" cy="83099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char c = 0x41424344;</a:t>
            </a:r>
          </a:p>
          <a:p>
            <a:r>
              <a:rPr lang="en-US" sz="2400" dirty="0"/>
              <a:t>What is the value of c?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D5AC869-0399-4B4F-A6F3-D9D037911566}"/>
              </a:ext>
            </a:extLst>
          </p:cNvPr>
          <p:cNvSpPr/>
          <p:nvPr/>
        </p:nvSpPr>
        <p:spPr>
          <a:xfrm>
            <a:off x="6764276" y="1220763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73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Constants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Macro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72529" y="1509623"/>
            <a:ext cx="8798943" cy="471002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Define using #define &lt;name&gt; &lt;replacement text&gt;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/>
              <a:t>Example: </a:t>
            </a:r>
            <a:r>
              <a:rPr lang="en-US" i="1" dirty="0"/>
              <a:t>#define PI 3.14</a:t>
            </a:r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/>
              <a:t>The pre-processor will replace every instance of </a:t>
            </a:r>
            <a:r>
              <a:rPr lang="en-US" i="1" dirty="0"/>
              <a:t>PI </a:t>
            </a:r>
            <a:r>
              <a:rPr lang="en-US" dirty="0"/>
              <a:t>with 3.14 before passing your source code to the compiler</a:t>
            </a:r>
          </a:p>
          <a:p>
            <a:endParaRPr lang="en-US" dirty="0"/>
          </a:p>
          <a:p>
            <a:r>
              <a:rPr lang="en-US" altLang="zh-CN" i="1" dirty="0">
                <a:solidFill>
                  <a:schemeClr val="tx1"/>
                </a:solidFill>
              </a:rPr>
              <a:t>#define</a:t>
            </a:r>
            <a:r>
              <a:rPr lang="zh-CN" altLang="en-US" i="1" dirty="0">
                <a:solidFill>
                  <a:schemeClr val="tx1"/>
                </a:solidFill>
              </a:rPr>
              <a:t> </a:t>
            </a:r>
            <a:r>
              <a:rPr lang="en-US" altLang="zh-CN" i="1" dirty="0">
                <a:solidFill>
                  <a:schemeClr val="tx1"/>
                </a:solidFill>
              </a:rPr>
              <a:t>PI</a:t>
            </a:r>
            <a:r>
              <a:rPr lang="zh-CN" altLang="en-US" i="1" dirty="0">
                <a:solidFill>
                  <a:schemeClr val="tx1"/>
                </a:solidFill>
              </a:rPr>
              <a:t> </a:t>
            </a:r>
            <a:r>
              <a:rPr lang="en-US" altLang="zh-CN" i="1" dirty="0">
                <a:solidFill>
                  <a:schemeClr val="tx1"/>
                </a:solidFill>
              </a:rPr>
              <a:t>3.14</a:t>
            </a:r>
            <a:endParaRPr lang="en-US" i="1" dirty="0">
              <a:solidFill>
                <a:schemeClr val="tx1"/>
              </a:solidFill>
            </a:endParaRPr>
          </a:p>
          <a:p>
            <a:r>
              <a:rPr lang="en-US" i="1" dirty="0" err="1">
                <a:solidFill>
                  <a:schemeClr val="tx1"/>
                </a:solidFill>
              </a:rPr>
              <a:t>int</a:t>
            </a:r>
            <a:r>
              <a:rPr lang="en-US" i="1" dirty="0">
                <a:solidFill>
                  <a:schemeClr val="tx1"/>
                </a:solidFill>
              </a:rPr>
              <a:t> main(</a:t>
            </a:r>
            <a:r>
              <a:rPr lang="en-US" i="1" dirty="0" err="1">
                <a:solidFill>
                  <a:schemeClr val="tx1"/>
                </a:solidFill>
              </a:rPr>
              <a:t>int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dirty="0" err="1">
                <a:solidFill>
                  <a:schemeClr val="tx1"/>
                </a:solidFill>
              </a:rPr>
              <a:t>argc</a:t>
            </a:r>
            <a:r>
              <a:rPr lang="en-US" i="1" dirty="0">
                <a:solidFill>
                  <a:schemeClr val="tx1"/>
                </a:solidFill>
              </a:rPr>
              <a:t>, char** </a:t>
            </a:r>
            <a:r>
              <a:rPr lang="en-US" i="1" dirty="0" err="1">
                <a:solidFill>
                  <a:schemeClr val="tx1"/>
                </a:solidFill>
              </a:rPr>
              <a:t>argv</a:t>
            </a:r>
            <a:r>
              <a:rPr lang="en-US" i="1" dirty="0">
                <a:solidFill>
                  <a:schemeClr val="tx1"/>
                </a:solidFill>
              </a:rPr>
              <a:t>){</a:t>
            </a:r>
            <a:r>
              <a:rPr lang="zh-CN" altLang="en-US" i="1" dirty="0">
                <a:solidFill>
                  <a:schemeClr val="tx1"/>
                </a:solidFill>
              </a:rPr>
              <a:t>  </a:t>
            </a:r>
            <a:endParaRPr lang="en-US" i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i="1" dirty="0">
                <a:solidFill>
                  <a:schemeClr val="tx1"/>
                </a:solidFill>
              </a:rPr>
              <a:t>	</a:t>
            </a:r>
            <a:r>
              <a:rPr lang="en-US" altLang="zh-CN" i="1" dirty="0">
                <a:solidFill>
                  <a:schemeClr val="tx1"/>
                </a:solidFill>
              </a:rPr>
              <a:t>float</a:t>
            </a:r>
            <a:r>
              <a:rPr lang="zh-CN" altLang="en-US" i="1" dirty="0">
                <a:solidFill>
                  <a:schemeClr val="tx1"/>
                </a:solidFill>
              </a:rPr>
              <a:t> </a:t>
            </a:r>
            <a:r>
              <a:rPr lang="en-US" altLang="zh-CN" i="1" dirty="0">
                <a:solidFill>
                  <a:schemeClr val="tx1"/>
                </a:solidFill>
              </a:rPr>
              <a:t>pi</a:t>
            </a:r>
            <a:r>
              <a:rPr lang="zh-CN" altLang="en-US" i="1" dirty="0">
                <a:solidFill>
                  <a:schemeClr val="tx1"/>
                </a:solidFill>
              </a:rPr>
              <a:t> </a:t>
            </a:r>
            <a:r>
              <a:rPr lang="en-US" altLang="zh-CN" i="1" dirty="0">
                <a:solidFill>
                  <a:schemeClr val="tx1"/>
                </a:solidFill>
              </a:rPr>
              <a:t>=</a:t>
            </a:r>
            <a:r>
              <a:rPr lang="zh-CN" altLang="en-US" i="1" dirty="0">
                <a:solidFill>
                  <a:schemeClr val="tx1"/>
                </a:solidFill>
              </a:rPr>
              <a:t> </a:t>
            </a:r>
            <a:r>
              <a:rPr lang="en-US" altLang="zh-CN" i="1" dirty="0">
                <a:solidFill>
                  <a:schemeClr val="tx1"/>
                </a:solidFill>
              </a:rPr>
              <a:t>PI;</a:t>
            </a:r>
            <a:r>
              <a:rPr lang="zh-CN" altLang="en-US" i="1" dirty="0">
                <a:solidFill>
                  <a:schemeClr val="tx1"/>
                </a:solidFill>
              </a:rPr>
              <a:t> </a:t>
            </a:r>
            <a:r>
              <a:rPr lang="en-US" altLang="zh-CN" i="1" dirty="0">
                <a:solidFill>
                  <a:srgbClr val="92D050"/>
                </a:solidFill>
              </a:rPr>
              <a:t>//</a:t>
            </a:r>
            <a:r>
              <a:rPr lang="zh-CN" altLang="en-US" i="1" dirty="0">
                <a:solidFill>
                  <a:srgbClr val="92D050"/>
                </a:solidFill>
              </a:rPr>
              <a:t> </a:t>
            </a:r>
            <a:r>
              <a:rPr lang="en-US" altLang="zh-CN" i="1" dirty="0">
                <a:solidFill>
                  <a:srgbClr val="92D050"/>
                </a:solidFill>
              </a:rPr>
              <a:t>pi</a:t>
            </a:r>
            <a:r>
              <a:rPr lang="zh-CN" altLang="en-US" i="1" dirty="0">
                <a:solidFill>
                  <a:srgbClr val="92D050"/>
                </a:solidFill>
              </a:rPr>
              <a:t> </a:t>
            </a:r>
            <a:r>
              <a:rPr lang="en-US" altLang="zh-CN" i="1" dirty="0">
                <a:solidFill>
                  <a:srgbClr val="92D050"/>
                </a:solidFill>
              </a:rPr>
              <a:t>=</a:t>
            </a:r>
            <a:r>
              <a:rPr lang="zh-CN" altLang="en-US" i="1" dirty="0">
                <a:solidFill>
                  <a:srgbClr val="92D050"/>
                </a:solidFill>
              </a:rPr>
              <a:t> </a:t>
            </a:r>
            <a:r>
              <a:rPr lang="en-US" altLang="zh-CN" i="1" dirty="0">
                <a:solidFill>
                  <a:srgbClr val="92D050"/>
                </a:solidFill>
              </a:rPr>
              <a:t>3.14</a:t>
            </a:r>
            <a:r>
              <a:rPr lang="en-US" i="1" dirty="0">
                <a:solidFill>
                  <a:schemeClr val="tx1"/>
                </a:solidFill>
              </a:rPr>
              <a:t>	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tx1"/>
                </a:solidFill>
              </a:rPr>
              <a:t>	return 1; </a:t>
            </a:r>
          </a:p>
          <a:p>
            <a:r>
              <a:rPr lang="en-US" i="1" dirty="0">
                <a:solidFill>
                  <a:schemeClr val="tx1"/>
                </a:solidFill>
              </a:rPr>
              <a:t>}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15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B930CEE-0CE1-1A4C-A25F-356FD09C38EA}"/>
              </a:ext>
            </a:extLst>
          </p:cNvPr>
          <p:cNvSpPr/>
          <p:nvPr/>
        </p:nvSpPr>
        <p:spPr>
          <a:xfrm>
            <a:off x="172529" y="502999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768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Organize multiple constants together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The first </a:t>
            </a:r>
            <a:r>
              <a:rPr lang="en-US" altLang="zh-CN" dirty="0"/>
              <a:t>member</a:t>
            </a:r>
            <a:r>
              <a:rPr lang="en-US" dirty="0"/>
              <a:t> has value 0, the next 1, and so on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Unless explicitly specified</a:t>
            </a:r>
          </a:p>
          <a:p>
            <a:r>
              <a:rPr lang="en-US" dirty="0"/>
              <a:t>Examples: 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/>
              <a:t>enum</a:t>
            </a:r>
            <a:r>
              <a:rPr lang="en-US" dirty="0"/>
              <a:t> </a:t>
            </a:r>
            <a:r>
              <a:rPr lang="en-US" dirty="0" err="1"/>
              <a:t>boolean</a:t>
            </a:r>
            <a:r>
              <a:rPr lang="en-US" dirty="0"/>
              <a:t> { NO, YES };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Defines NO as 0 and YES as 1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/>
              <a:t>enum</a:t>
            </a:r>
            <a:r>
              <a:rPr lang="en-US" dirty="0"/>
              <a:t> months { JAN = 1, FEB, MAR, … };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/>
              <a:t>enum</a:t>
            </a:r>
            <a:r>
              <a:rPr lang="en-US" dirty="0"/>
              <a:t> escapes { BELL = ‘\a’, BACKSPACE = ‘\b’, … };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16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6DBEDF-C5B7-0B45-9B0B-252D739AE562}"/>
              </a:ext>
            </a:extLst>
          </p:cNvPr>
          <p:cNvSpPr/>
          <p:nvPr/>
        </p:nvSpPr>
        <p:spPr>
          <a:xfrm>
            <a:off x="172529" y="502999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023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Structure is a collection of variables (can be of different types) under a single</a:t>
            </a:r>
            <a:r>
              <a:rPr lang="zh-CN" altLang="en-US" dirty="0"/>
              <a:t> </a:t>
            </a:r>
            <a:r>
              <a:rPr lang="en-US" altLang="zh-CN" dirty="0"/>
              <a:t>type</a:t>
            </a:r>
            <a:r>
              <a:rPr lang="en-US" dirty="0"/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US" altLang="zh-CN" dirty="0"/>
              <a:t>Similar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class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C++/Java/Python</a:t>
            </a:r>
          </a:p>
          <a:p>
            <a:pPr>
              <a:buFont typeface="Wingdings" pitchFamily="2" charset="2"/>
              <a:buChar char="Ø"/>
            </a:pP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class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</a:p>
          <a:p>
            <a:pPr>
              <a:buFont typeface="Wingdings" pitchFamily="2" charset="2"/>
              <a:buChar char="Ø"/>
            </a:pPr>
            <a:endParaRPr lang="en-US" i="1" dirty="0"/>
          </a:p>
          <a:p>
            <a:r>
              <a:rPr lang="en-US" i="1" dirty="0"/>
              <a:t>struct </a:t>
            </a:r>
            <a:r>
              <a:rPr lang="en-US" i="1" dirty="0" err="1"/>
              <a:t>my_struct</a:t>
            </a:r>
            <a:r>
              <a:rPr lang="en-US" i="1" dirty="0"/>
              <a:t> {</a:t>
            </a:r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i="1" dirty="0" err="1"/>
              <a:t>int</a:t>
            </a:r>
            <a:r>
              <a:rPr lang="en-US" i="1" dirty="0"/>
              <a:t> x</a:t>
            </a:r>
            <a:r>
              <a:rPr lang="en-US" altLang="zh-CN" i="1" dirty="0"/>
              <a:t>;</a:t>
            </a:r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altLang="zh-CN" i="1" dirty="0" err="1"/>
              <a:t>int</a:t>
            </a:r>
            <a:r>
              <a:rPr lang="zh-CN" altLang="en-US" i="1" dirty="0"/>
              <a:t> </a:t>
            </a:r>
            <a:r>
              <a:rPr lang="en-US" i="1" dirty="0"/>
              <a:t>y;</a:t>
            </a:r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altLang="zh-CN" i="1" dirty="0" err="1"/>
              <a:t>int</a:t>
            </a:r>
            <a:r>
              <a:rPr lang="zh-CN" altLang="en-US" i="1" dirty="0"/>
              <a:t> </a:t>
            </a:r>
            <a:r>
              <a:rPr lang="en-US" altLang="zh-CN" i="1" dirty="0"/>
              <a:t>z;</a:t>
            </a:r>
            <a:endParaRPr lang="en-US" i="1" dirty="0"/>
          </a:p>
          <a:p>
            <a:r>
              <a:rPr lang="en-US" i="1" dirty="0"/>
              <a:t>} ;</a:t>
            </a:r>
          </a:p>
          <a:p>
            <a:endParaRPr lang="en-US" i="1" dirty="0"/>
          </a:p>
          <a:p>
            <a:endParaRPr lang="en-US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17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AA5C25D-8995-0949-88E7-7235D1ED1BEB}"/>
              </a:ext>
            </a:extLst>
          </p:cNvPr>
          <p:cNvSpPr/>
          <p:nvPr/>
        </p:nvSpPr>
        <p:spPr>
          <a:xfrm>
            <a:off x="172529" y="502999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825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64639" y="6467737"/>
            <a:ext cx="3617103" cy="365125"/>
          </a:xfrm>
        </p:spPr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18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34255" y="3608835"/>
            <a:ext cx="4060767" cy="10665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err="1"/>
              <a:t>int</a:t>
            </a:r>
            <a:r>
              <a:rPr lang="en-US" dirty="0"/>
              <a:t> a[10];</a:t>
            </a:r>
            <a:r>
              <a:rPr lang="zh-CN" altLang="en-US" dirty="0"/>
              <a:t> </a:t>
            </a:r>
            <a:r>
              <a:rPr lang="en-US" altLang="zh-CN" i="1" dirty="0">
                <a:solidFill>
                  <a:srgbClr val="92D050"/>
                </a:solidFill>
              </a:rPr>
              <a:t>//</a:t>
            </a:r>
            <a:r>
              <a:rPr lang="zh-CN" altLang="en-US" i="1" dirty="0">
                <a:solidFill>
                  <a:srgbClr val="92D050"/>
                </a:solidFill>
              </a:rPr>
              <a:t> </a:t>
            </a:r>
            <a:r>
              <a:rPr lang="en-US" altLang="zh-CN" i="1" dirty="0">
                <a:solidFill>
                  <a:srgbClr val="92D050"/>
                </a:solidFill>
              </a:rPr>
              <a:t>type</a:t>
            </a:r>
            <a:r>
              <a:rPr lang="zh-CN" altLang="en-US" i="1" dirty="0">
                <a:solidFill>
                  <a:srgbClr val="92D050"/>
                </a:solidFill>
              </a:rPr>
              <a:t> </a:t>
            </a:r>
            <a:r>
              <a:rPr lang="en-US" altLang="zh-CN" i="1" dirty="0">
                <a:solidFill>
                  <a:srgbClr val="92D050"/>
                </a:solidFill>
              </a:rPr>
              <a:t>name[size1]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char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b[10][100];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struct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my_struct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c[10][100][1000];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A4A2D45-6169-8949-874F-DDD9470F3ADA}"/>
              </a:ext>
            </a:extLst>
          </p:cNvPr>
          <p:cNvSpPr txBox="1">
            <a:spLocks/>
          </p:cNvSpPr>
          <p:nvPr/>
        </p:nvSpPr>
        <p:spPr>
          <a:xfrm>
            <a:off x="395550" y="1756992"/>
            <a:ext cx="8798943" cy="471002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An array is a collection of data items, all of the same type, accessed using a common name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 </a:t>
            </a:r>
            <a:r>
              <a:rPr lang="en-US" altLang="zh-CN" dirty="0">
                <a:solidFill>
                  <a:srgbClr val="000000"/>
                </a:solidFill>
                <a:latin typeface="Times" pitchFamily="2" charset="0"/>
              </a:rPr>
              <a:t>Array</a:t>
            </a:r>
            <a:r>
              <a:rPr lang="zh-CN" altLang="en-US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" pitchFamily="2" charset="0"/>
              </a:rPr>
              <a:t>can</a:t>
            </a:r>
            <a:r>
              <a:rPr lang="zh-CN" altLang="en-US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" pitchFamily="2" charset="0"/>
              </a:rPr>
              <a:t>be</a:t>
            </a:r>
            <a:r>
              <a:rPr lang="zh-CN" altLang="en-US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" pitchFamily="2" charset="0"/>
              </a:rPr>
              <a:t>multi-dimensional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DDD9B62-C9DE-2E43-B6FD-BD80FC955E97}"/>
              </a:ext>
            </a:extLst>
          </p:cNvPr>
          <p:cNvSpPr/>
          <p:nvPr/>
        </p:nvSpPr>
        <p:spPr>
          <a:xfrm>
            <a:off x="172529" y="502999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171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A pointer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object that stores the memory address of another data</a:t>
            </a:r>
            <a:r>
              <a:rPr lang="zh-CN" altLang="en-US" dirty="0"/>
              <a:t> </a:t>
            </a:r>
            <a:r>
              <a:rPr lang="en-US" altLang="zh-CN" dirty="0"/>
              <a:t>object located in computer memory.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19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631435" y="4014210"/>
            <a:ext cx="4912487" cy="2315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2400" dirty="0"/>
          </a:p>
          <a:p>
            <a:pPr algn="ctr"/>
            <a:r>
              <a:rPr lang="en-US" sz="2400" dirty="0" err="1"/>
              <a:t>int</a:t>
            </a:r>
            <a:r>
              <a:rPr lang="en-US" sz="2400" dirty="0"/>
              <a:t> *</a:t>
            </a:r>
            <a:r>
              <a:rPr lang="en-US" altLang="zh-CN" sz="2400" dirty="0" err="1"/>
              <a:t>int</a:t>
            </a:r>
            <a:r>
              <a:rPr lang="en-US" sz="2400" dirty="0" err="1"/>
              <a:t>p</a:t>
            </a:r>
            <a:r>
              <a:rPr lang="en-US" altLang="zh-CN" sz="2400" dirty="0" err="1"/>
              <a:t>tr</a:t>
            </a:r>
            <a:r>
              <a:rPr lang="en-US" sz="2400" dirty="0"/>
              <a:t>;</a:t>
            </a:r>
          </a:p>
          <a:p>
            <a:pPr algn="ctr"/>
            <a:r>
              <a:rPr lang="en-US" altLang="zh-CN" sz="2400" dirty="0"/>
              <a:t>char</a:t>
            </a:r>
            <a:r>
              <a:rPr lang="zh-CN" altLang="en-US" sz="2400" dirty="0"/>
              <a:t> *</a:t>
            </a:r>
            <a:r>
              <a:rPr lang="en-US" altLang="zh-CN" sz="2400" dirty="0" err="1"/>
              <a:t>charptr</a:t>
            </a:r>
            <a:r>
              <a:rPr lang="en-US" altLang="zh-CN" sz="2400" dirty="0"/>
              <a:t>;</a:t>
            </a:r>
          </a:p>
          <a:p>
            <a:pPr algn="ctr"/>
            <a:r>
              <a:rPr lang="en-US" altLang="zh-CN" sz="2400" dirty="0"/>
              <a:t>struct</a:t>
            </a:r>
            <a:r>
              <a:rPr lang="zh-CN" altLang="en-US" sz="2400" dirty="0"/>
              <a:t> </a:t>
            </a:r>
            <a:r>
              <a:rPr lang="en-US" altLang="zh-CN" sz="2400" dirty="0" err="1"/>
              <a:t>my_struct</a:t>
            </a:r>
            <a:r>
              <a:rPr lang="zh-CN" altLang="en-US" sz="2400" dirty="0"/>
              <a:t> *</a:t>
            </a:r>
            <a:r>
              <a:rPr lang="en-US" altLang="zh-CN" sz="2400" dirty="0" err="1"/>
              <a:t>structptr</a:t>
            </a:r>
            <a:r>
              <a:rPr lang="en-US" altLang="zh-CN" sz="2400" dirty="0"/>
              <a:t>;</a:t>
            </a:r>
          </a:p>
          <a:p>
            <a:pPr algn="ctr"/>
            <a:r>
              <a:rPr lang="en-US" altLang="zh-CN" sz="2400" dirty="0" err="1"/>
              <a:t>int</a:t>
            </a:r>
            <a:r>
              <a:rPr lang="zh-CN" altLang="en-US" sz="2400" dirty="0"/>
              <a:t> **</a:t>
            </a:r>
            <a:r>
              <a:rPr lang="en-US" altLang="zh-CN" sz="2400" dirty="0" err="1"/>
              <a:t>intptrptr</a:t>
            </a:r>
            <a:r>
              <a:rPr lang="zh-CN" altLang="en-US" sz="2400" dirty="0"/>
              <a:t> </a:t>
            </a:r>
            <a:endParaRPr lang="en-US" sz="24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4683E9B-5A9D-3A4A-9D90-C1425AD13662}"/>
              </a:ext>
            </a:extLst>
          </p:cNvPr>
          <p:cNvSpPr/>
          <p:nvPr/>
        </p:nvSpPr>
        <p:spPr>
          <a:xfrm>
            <a:off x="172529" y="502999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084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BEF0D-A27C-F447-92B1-34B975A15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Final</a:t>
            </a:r>
            <a:r>
              <a:rPr lang="zh-CN" altLang="en-US" dirty="0"/>
              <a:t> </a:t>
            </a:r>
            <a:r>
              <a:rPr lang="en-US" altLang="zh-CN" dirty="0"/>
              <a:t>Exam</a:t>
            </a:r>
            <a:r>
              <a:rPr lang="zh-CN" altLang="en-US" dirty="0"/>
              <a:t> </a:t>
            </a:r>
            <a:r>
              <a:rPr lang="en-US" altLang="zh-CN" dirty="0"/>
              <a:t>Arrangements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EDE5F-9CB2-0447-9A42-C0B17CA76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2800" dirty="0"/>
              <a:t> </a:t>
            </a:r>
            <a:r>
              <a:rPr lang="en-US" altLang="zh-CN" sz="2800" dirty="0"/>
              <a:t>Format:</a:t>
            </a:r>
            <a:r>
              <a:rPr lang="zh-CN" altLang="en-US" sz="2800" dirty="0"/>
              <a:t> </a:t>
            </a:r>
            <a:r>
              <a:rPr lang="en-US" altLang="zh-CN" sz="2800" dirty="0"/>
              <a:t>Paper</a:t>
            </a:r>
            <a:r>
              <a:rPr lang="zh-CN" altLang="en-US" sz="2800" dirty="0"/>
              <a:t> </a:t>
            </a:r>
            <a:r>
              <a:rPr lang="en-US" altLang="zh-CN" sz="2800" dirty="0"/>
              <a:t>Exam</a:t>
            </a:r>
          </a:p>
          <a:p>
            <a:pPr>
              <a:buFont typeface="Wingdings" pitchFamily="2" charset="2"/>
              <a:buChar char="Ø"/>
            </a:pPr>
            <a:r>
              <a:rPr lang="en-US" altLang="zh-CN" sz="2800" dirty="0"/>
              <a:t>Time:</a:t>
            </a:r>
            <a:r>
              <a:rPr lang="zh-CN" altLang="en-US" sz="2800" dirty="0"/>
              <a:t> </a:t>
            </a:r>
            <a:r>
              <a:rPr lang="en-US" altLang="zh-CN" sz="2800" dirty="0"/>
              <a:t>May</a:t>
            </a:r>
            <a:r>
              <a:rPr lang="zh-CN" altLang="en-US" sz="2800" dirty="0"/>
              <a:t> </a:t>
            </a:r>
            <a:r>
              <a:rPr lang="en-US" altLang="zh-CN" sz="2800" dirty="0"/>
              <a:t>15</a:t>
            </a:r>
            <a:r>
              <a:rPr lang="en-US" altLang="zh-CN" sz="2800" baseline="30000" dirty="0"/>
              <a:t>th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altLang="zh-CN" sz="2800" dirty="0"/>
              <a:t>Wed,</a:t>
            </a:r>
            <a:r>
              <a:rPr lang="zh-CN" altLang="en-US" sz="2800" dirty="0"/>
              <a:t> </a:t>
            </a:r>
            <a:r>
              <a:rPr lang="en-US" altLang="zh-CN" sz="2800" dirty="0"/>
              <a:t>10:00</a:t>
            </a:r>
            <a:r>
              <a:rPr lang="zh-CN" altLang="en-US" sz="2800" dirty="0"/>
              <a:t> </a:t>
            </a:r>
            <a:r>
              <a:rPr lang="en-US" altLang="zh-CN" sz="2800" dirty="0"/>
              <a:t>–</a:t>
            </a:r>
            <a:r>
              <a:rPr lang="zh-CN" altLang="en-US" sz="2800" dirty="0"/>
              <a:t> </a:t>
            </a:r>
            <a:r>
              <a:rPr lang="en-US" altLang="zh-CN" sz="2800" dirty="0"/>
              <a:t>12:00</a:t>
            </a:r>
            <a:r>
              <a:rPr lang="zh-CN" altLang="en-US" sz="2800" dirty="0"/>
              <a:t> </a:t>
            </a:r>
            <a:r>
              <a:rPr lang="en-US" altLang="zh-CN" sz="2800" dirty="0"/>
              <a:t>AM</a:t>
            </a:r>
            <a:endParaRPr lang="en-US" sz="2800" dirty="0"/>
          </a:p>
          <a:p>
            <a:pPr>
              <a:buFont typeface="Wingdings" pitchFamily="2" charset="2"/>
              <a:buChar char="Ø"/>
            </a:pPr>
            <a:r>
              <a:rPr lang="en-US" altLang="zh-CN" sz="2800" dirty="0"/>
              <a:t>Location:</a:t>
            </a:r>
            <a:r>
              <a:rPr lang="zh-CN" altLang="en-US" sz="2800" dirty="0"/>
              <a:t> </a:t>
            </a:r>
            <a:endParaRPr lang="en-US" altLang="zh-CN" sz="2800" dirty="0"/>
          </a:p>
          <a:p>
            <a:pPr lvl="1">
              <a:buFont typeface="Wingdings" pitchFamily="2" charset="2"/>
              <a:buChar char="Ø"/>
            </a:pPr>
            <a:r>
              <a:rPr lang="en-US" sz="2400" dirty="0" err="1"/>
              <a:t>Babbio</a:t>
            </a:r>
            <a:r>
              <a:rPr lang="en-US" sz="2400" dirty="0"/>
              <a:t> Center BC310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sz="2400" dirty="0"/>
              <a:t>All students in Section A</a:t>
            </a:r>
            <a:r>
              <a:rPr lang="zh-CN" altLang="en-US" sz="2400" dirty="0"/>
              <a:t> </a:t>
            </a:r>
            <a:r>
              <a:rPr lang="en-US" altLang="zh-CN" sz="2400" dirty="0"/>
              <a:t>+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following</a:t>
            </a:r>
            <a:r>
              <a:rPr lang="zh-CN" altLang="en-US" sz="2400" dirty="0"/>
              <a:t> </a:t>
            </a:r>
            <a:r>
              <a:rPr lang="en-US" altLang="zh-CN" sz="2400" dirty="0"/>
              <a:t>students</a:t>
            </a:r>
            <a:r>
              <a:rPr lang="zh-CN" altLang="en-US" sz="2400" dirty="0"/>
              <a:t> </a:t>
            </a:r>
            <a:r>
              <a:rPr lang="en-US" altLang="zh-CN" sz="2400" dirty="0"/>
              <a:t>from</a:t>
            </a:r>
            <a:r>
              <a:rPr lang="zh-CN" altLang="en-US" sz="2400" dirty="0"/>
              <a:t> </a:t>
            </a:r>
            <a:r>
              <a:rPr lang="en-US" altLang="zh-CN" sz="2400" dirty="0"/>
              <a:t>Section</a:t>
            </a:r>
            <a:r>
              <a:rPr lang="zh-CN" altLang="en-US" sz="2400" dirty="0"/>
              <a:t> </a:t>
            </a:r>
            <a:r>
              <a:rPr lang="en-US" altLang="zh-CN" sz="2400" dirty="0"/>
              <a:t>B: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lvl="2">
              <a:buFont typeface="Wingdings" pitchFamily="2" charset="2"/>
              <a:buChar char="Ø"/>
            </a:pPr>
            <a:r>
              <a:rPr lang="en-US" sz="2000" dirty="0"/>
              <a:t>Daniel Barry </a:t>
            </a:r>
          </a:p>
          <a:p>
            <a:pPr lvl="2">
              <a:buFont typeface="Wingdings" pitchFamily="2" charset="2"/>
              <a:buChar char="Ø"/>
            </a:pPr>
            <a:r>
              <a:rPr lang="en-US" sz="2000" dirty="0"/>
              <a:t>Tarquin Bennett </a:t>
            </a:r>
          </a:p>
          <a:p>
            <a:pPr lvl="2">
              <a:buFont typeface="Wingdings" pitchFamily="2" charset="2"/>
              <a:buChar char="Ø"/>
            </a:pPr>
            <a:r>
              <a:rPr lang="en-US" sz="2000" dirty="0"/>
              <a:t>Alejandro </a:t>
            </a:r>
            <a:r>
              <a:rPr lang="en-US" sz="2000" dirty="0" err="1"/>
              <a:t>Brancale</a:t>
            </a:r>
            <a:endParaRPr lang="en-US" sz="2000" dirty="0"/>
          </a:p>
          <a:p>
            <a:pPr lvl="2">
              <a:buFont typeface="Wingdings" pitchFamily="2" charset="2"/>
              <a:buChar char="Ø"/>
            </a:pPr>
            <a:r>
              <a:rPr lang="en-US" sz="2000" dirty="0"/>
              <a:t>Matthew Brand</a:t>
            </a:r>
          </a:p>
          <a:p>
            <a:pPr lvl="2">
              <a:buFont typeface="Wingdings" pitchFamily="2" charset="2"/>
              <a:buChar char="Ø"/>
            </a:pPr>
            <a:r>
              <a:rPr lang="en-US" sz="2000" dirty="0"/>
              <a:t>Morgan Brenner</a:t>
            </a:r>
          </a:p>
          <a:p>
            <a:pPr lvl="2">
              <a:buFont typeface="Wingdings" pitchFamily="2" charset="2"/>
              <a:buChar char="Ø"/>
            </a:pPr>
            <a:r>
              <a:rPr lang="en-US" sz="2000" dirty="0"/>
              <a:t>Jared Bridges</a:t>
            </a:r>
          </a:p>
          <a:p>
            <a:pPr>
              <a:buFont typeface="Wingdings" pitchFamily="2" charset="2"/>
              <a:buChar char="Ø"/>
            </a:pPr>
            <a:r>
              <a:rPr lang="zh-CN" altLang="en-US" sz="2800" dirty="0"/>
              <a:t> </a:t>
            </a:r>
            <a:r>
              <a:rPr lang="en-US" sz="2800" dirty="0"/>
              <a:t>Edwin A. Stevens E330</a:t>
            </a:r>
            <a:r>
              <a:rPr lang="en-US" altLang="zh-CN" sz="2800" dirty="0"/>
              <a:t>:</a:t>
            </a:r>
            <a:r>
              <a:rPr lang="zh-CN" altLang="en-US" sz="2800" dirty="0"/>
              <a:t> </a:t>
            </a:r>
            <a:r>
              <a:rPr lang="en-US" altLang="zh-CN" sz="2800" dirty="0"/>
              <a:t>All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other</a:t>
            </a:r>
            <a:r>
              <a:rPr lang="zh-CN" altLang="en-US" sz="2800" dirty="0"/>
              <a:t> </a:t>
            </a:r>
            <a:r>
              <a:rPr lang="en-US" altLang="zh-CN" sz="2800" dirty="0"/>
              <a:t>students</a:t>
            </a:r>
            <a:r>
              <a:rPr lang="zh-CN" altLang="en-US" sz="2800" dirty="0"/>
              <a:t> </a:t>
            </a:r>
            <a:r>
              <a:rPr lang="en-US" altLang="zh-CN" sz="2800" dirty="0"/>
              <a:t>in</a:t>
            </a:r>
            <a:r>
              <a:rPr lang="zh-CN" altLang="en-US" sz="2800" dirty="0"/>
              <a:t> </a:t>
            </a:r>
            <a:r>
              <a:rPr lang="en-US" altLang="zh-CN" sz="2800" dirty="0"/>
              <a:t>Section</a:t>
            </a:r>
            <a:r>
              <a:rPr lang="zh-CN" altLang="en-US" sz="2800" dirty="0"/>
              <a:t> </a:t>
            </a:r>
            <a:r>
              <a:rPr lang="en-US" altLang="zh-CN" sz="2800" dirty="0"/>
              <a:t>B</a:t>
            </a:r>
            <a:endParaRPr lang="en-US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EE6BB-138F-B341-9C79-7CABE8149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9CDEA-4FE6-1940-A1AE-080DF8C3F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FD036-92C9-EB43-9114-6CADA7763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995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20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75422" y="5020003"/>
            <a:ext cx="4208667" cy="782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178805" y="5020003"/>
            <a:ext cx="451804" cy="7821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&amp;a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81431" y="58020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17767" y="5813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147353" y="58132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602379" y="5793037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629562" y="5019886"/>
            <a:ext cx="451804" cy="7821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2080319" y="5019886"/>
            <a:ext cx="451804" cy="7821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2517702" y="5027098"/>
            <a:ext cx="451804" cy="7821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urved Down Arrow 16"/>
          <p:cNvSpPr/>
          <p:nvPr/>
        </p:nvSpPr>
        <p:spPr>
          <a:xfrm>
            <a:off x="1382852" y="4770552"/>
            <a:ext cx="545100" cy="385590"/>
          </a:xfrm>
          <a:prstGeom prst="curved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72529" y="1509623"/>
            <a:ext cx="8798943" cy="3164402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dirty="0"/>
              <a:t>Pointer types store an address of memory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(Usually) an </a:t>
            </a:r>
            <a:r>
              <a:rPr lang="en-US" i="1" dirty="0"/>
              <a:t>unsigned</a:t>
            </a:r>
            <a:r>
              <a:rPr lang="en-US" dirty="0"/>
              <a:t> </a:t>
            </a:r>
            <a:r>
              <a:rPr lang="en-US" i="1" dirty="0"/>
              <a:t>long</a:t>
            </a:r>
            <a:r>
              <a:rPr lang="en-US" dirty="0"/>
              <a:t> integer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When dereferenced (operator *) they return the contents of what they point to according to the pointer type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For example, an integer pointer returns an </a:t>
            </a:r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D5883B2-4CFB-9A48-8631-A22B977518E8}"/>
              </a:ext>
            </a:extLst>
          </p:cNvPr>
          <p:cNvSpPr/>
          <p:nvPr/>
        </p:nvSpPr>
        <p:spPr>
          <a:xfrm>
            <a:off x="5618939" y="4634413"/>
            <a:ext cx="2963424" cy="11677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err="1"/>
              <a:t>int</a:t>
            </a:r>
            <a:r>
              <a:rPr lang="en-US" dirty="0"/>
              <a:t> a, b, c, *p;</a:t>
            </a:r>
          </a:p>
          <a:p>
            <a:r>
              <a:rPr lang="en-US" dirty="0"/>
              <a:t>a = 1;</a:t>
            </a:r>
          </a:p>
          <a:p>
            <a:r>
              <a:rPr lang="en-US" dirty="0"/>
              <a:t>p = &amp;a;</a:t>
            </a:r>
          </a:p>
          <a:p>
            <a:r>
              <a:rPr lang="en-US" dirty="0"/>
              <a:t>*p = 2;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C151C3E-3BE2-084D-B779-988732744ECA}"/>
              </a:ext>
            </a:extLst>
          </p:cNvPr>
          <p:cNvSpPr/>
          <p:nvPr/>
        </p:nvSpPr>
        <p:spPr>
          <a:xfrm>
            <a:off x="172529" y="502999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477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Arithmetic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72529" y="1509623"/>
            <a:ext cx="8798943" cy="154937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You can add or subtract an integer from a pointer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You can also use the ++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en-US" dirty="0"/>
              <a:t> -- operators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You can subtract two pointers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21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32778" y="3059001"/>
            <a:ext cx="2227367" cy="1072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err="1"/>
              <a:t>int</a:t>
            </a:r>
            <a:r>
              <a:rPr lang="en-US" dirty="0"/>
              <a:t> a[10], *pa, b;</a:t>
            </a:r>
          </a:p>
          <a:p>
            <a:r>
              <a:rPr lang="en-US" dirty="0"/>
              <a:t>pa = a;</a:t>
            </a:r>
          </a:p>
          <a:p>
            <a:r>
              <a:rPr lang="en-US" dirty="0"/>
              <a:t>b = *(pa + 1);</a:t>
            </a:r>
          </a:p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72000" y="3026901"/>
            <a:ext cx="2227367" cy="1072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err="1"/>
              <a:t>int</a:t>
            </a:r>
            <a:r>
              <a:rPr lang="en-US" dirty="0"/>
              <a:t> a[10], *pa, b;</a:t>
            </a:r>
          </a:p>
          <a:p>
            <a:r>
              <a:rPr lang="en-US" dirty="0"/>
              <a:t>pa = &amp;a[0];</a:t>
            </a:r>
          </a:p>
          <a:p>
            <a:r>
              <a:rPr lang="en-US" dirty="0"/>
              <a:t>b = a[1];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764639" y="4635389"/>
            <a:ext cx="3353290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These are functionally equivalent.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CF591E2-852C-9846-BEC0-E0D12E6A476D}"/>
              </a:ext>
            </a:extLst>
          </p:cNvPr>
          <p:cNvSpPr/>
          <p:nvPr/>
        </p:nvSpPr>
        <p:spPr>
          <a:xfrm>
            <a:off x="172529" y="502999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906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530" y="1509623"/>
            <a:ext cx="6296939" cy="471002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Local – variables valid within functions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Defined within the function before use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Allocated in the program’s stack by the compiler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Prefer to define at the top of the function</a:t>
            </a:r>
          </a:p>
          <a:p>
            <a:pPr marL="201168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22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22960" y="3728595"/>
            <a:ext cx="6142383" cy="28007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/>
              <a:t>int</a:t>
            </a:r>
            <a:r>
              <a:rPr lang="en-US" dirty="0"/>
              <a:t> func</a:t>
            </a:r>
            <a:r>
              <a:rPr lang="en-US" altLang="zh-CN" dirty="0"/>
              <a:t>1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c){</a:t>
            </a:r>
          </a:p>
          <a:p>
            <a:r>
              <a:rPr lang="en-US" sz="2000" b="1" dirty="0">
                <a:solidFill>
                  <a:schemeClr val="accent2"/>
                </a:solidFill>
              </a:rPr>
              <a:t>	</a:t>
            </a:r>
            <a:r>
              <a:rPr lang="en-US" sz="2000" b="1" dirty="0" err="1">
                <a:solidFill>
                  <a:schemeClr val="accent2"/>
                </a:solidFill>
              </a:rPr>
              <a:t>int</a:t>
            </a:r>
            <a:r>
              <a:rPr lang="en-US" sz="2000" b="1" dirty="0">
                <a:solidFill>
                  <a:schemeClr val="accent2"/>
                </a:solidFill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</a:rPr>
              <a:t>i</a:t>
            </a:r>
            <a:r>
              <a:rPr lang="en-US" sz="2000" b="1" dirty="0">
                <a:solidFill>
                  <a:schemeClr val="accent2"/>
                </a:solidFill>
              </a:rPr>
              <a:t>;</a:t>
            </a:r>
          </a:p>
          <a:p>
            <a:r>
              <a:rPr lang="en-US" sz="2000" b="1" dirty="0">
                <a:solidFill>
                  <a:schemeClr val="accent2"/>
                </a:solidFill>
              </a:rPr>
              <a:t>	</a:t>
            </a:r>
            <a:r>
              <a:rPr lang="en-US" altLang="zh-CN" sz="2000" b="1" dirty="0">
                <a:solidFill>
                  <a:schemeClr val="accent2"/>
                </a:solidFill>
              </a:rPr>
              <a:t>i</a:t>
            </a:r>
            <a:r>
              <a:rPr lang="zh-CN" altLang="en-US" sz="2000" b="1" dirty="0">
                <a:solidFill>
                  <a:schemeClr val="accent2"/>
                </a:solidFill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</a:rPr>
              <a:t>=</a:t>
            </a:r>
            <a:r>
              <a:rPr lang="zh-CN" altLang="en-US" sz="2000" b="1" dirty="0">
                <a:solidFill>
                  <a:schemeClr val="accent2"/>
                </a:solidFill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</a:rPr>
              <a:t>1;</a:t>
            </a:r>
            <a:r>
              <a:rPr lang="zh-CN" altLang="en-US" sz="2000" b="1" dirty="0">
                <a:solidFill>
                  <a:schemeClr val="accent2"/>
                </a:solidFill>
              </a:rPr>
              <a:t> </a:t>
            </a:r>
            <a:endParaRPr lang="en-US" sz="2000" b="1" dirty="0">
              <a:solidFill>
                <a:schemeClr val="accent2"/>
              </a:solidFill>
            </a:endParaRPr>
          </a:p>
          <a:p>
            <a:r>
              <a:rPr lang="en-US" altLang="zh-CN" sz="2000" dirty="0">
                <a:solidFill>
                  <a:schemeClr val="tx1"/>
                </a:solidFill>
              </a:rPr>
              <a:t>}</a:t>
            </a:r>
          </a:p>
          <a:p>
            <a:endParaRPr lang="en-US" altLang="zh-CN" sz="2000" dirty="0">
              <a:solidFill>
                <a:schemeClr val="tx1"/>
              </a:solidFill>
            </a:endParaRPr>
          </a:p>
          <a:p>
            <a:r>
              <a:rPr lang="en-US" altLang="zh-CN" sz="2000" dirty="0" err="1">
                <a:solidFill>
                  <a:schemeClr val="tx1"/>
                </a:solidFill>
              </a:rPr>
              <a:t>int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func2(</a:t>
            </a:r>
            <a:r>
              <a:rPr lang="en-US" altLang="zh-CN" sz="2000" dirty="0" err="1">
                <a:solidFill>
                  <a:schemeClr val="tx1"/>
                </a:solidFill>
              </a:rPr>
              <a:t>int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c){</a:t>
            </a:r>
          </a:p>
          <a:p>
            <a:r>
              <a:rPr lang="en-US" altLang="zh-CN" sz="2000" dirty="0">
                <a:solidFill>
                  <a:schemeClr val="tx1"/>
                </a:solidFill>
              </a:rPr>
              <a:t>	</a:t>
            </a:r>
            <a:r>
              <a:rPr lang="en-US" altLang="zh-CN" sz="2000" b="1" dirty="0" err="1">
                <a:solidFill>
                  <a:schemeClr val="accent2"/>
                </a:solidFill>
              </a:rPr>
              <a:t>i</a:t>
            </a:r>
            <a:r>
              <a:rPr lang="zh-CN" altLang="en-US" sz="2000" b="1" dirty="0">
                <a:solidFill>
                  <a:schemeClr val="accent2"/>
                </a:solidFill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</a:rPr>
              <a:t>=</a:t>
            </a:r>
            <a:r>
              <a:rPr lang="zh-CN" altLang="en-US" sz="2000" b="1" dirty="0">
                <a:solidFill>
                  <a:schemeClr val="accent2"/>
                </a:solidFill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</a:rPr>
              <a:t>1;</a:t>
            </a:r>
            <a:r>
              <a:rPr lang="zh-CN" altLang="en-US" sz="2000" b="1" dirty="0">
                <a:solidFill>
                  <a:schemeClr val="accent2"/>
                </a:solidFill>
              </a:rPr>
              <a:t> </a:t>
            </a:r>
            <a:r>
              <a:rPr lang="en-US" altLang="zh-CN" sz="2000" i="1" dirty="0">
                <a:solidFill>
                  <a:srgbClr val="FF0000"/>
                </a:solidFill>
              </a:rPr>
              <a:t>//Wrong</a:t>
            </a:r>
            <a:r>
              <a:rPr lang="zh-CN" altLang="en-US" sz="2000" i="1" dirty="0">
                <a:solidFill>
                  <a:srgbClr val="FF0000"/>
                </a:solidFill>
              </a:rPr>
              <a:t> </a:t>
            </a:r>
            <a:r>
              <a:rPr lang="en-US" altLang="zh-CN" sz="2000" i="1" dirty="0">
                <a:solidFill>
                  <a:srgbClr val="FF0000"/>
                </a:solidFill>
              </a:rPr>
              <a:t>scope</a:t>
            </a:r>
          </a:p>
          <a:p>
            <a:r>
              <a:rPr lang="en-US" altLang="zh-CN" sz="2000" dirty="0">
                <a:solidFill>
                  <a:schemeClr val="tx1"/>
                </a:solidFill>
              </a:rPr>
              <a:t>}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A50191-6FC7-0448-93EC-618CACCB2648}"/>
              </a:ext>
            </a:extLst>
          </p:cNvPr>
          <p:cNvSpPr/>
          <p:nvPr/>
        </p:nvSpPr>
        <p:spPr>
          <a:xfrm>
            <a:off x="172529" y="502999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257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530" y="1509623"/>
            <a:ext cx="6296939" cy="1551629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Global – variables accessible by the entire program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Defined outside functions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23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38337" y="2775480"/>
            <a:ext cx="5493336" cy="36933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int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 err="1">
                <a:solidFill>
                  <a:schemeClr val="accent2"/>
                </a:solidFill>
              </a:rPr>
              <a:t>g_debug_level</a:t>
            </a:r>
            <a:r>
              <a:rPr lang="en-US" b="1" dirty="0">
                <a:solidFill>
                  <a:schemeClr val="accent2"/>
                </a:solidFill>
              </a:rPr>
              <a:t>;</a:t>
            </a:r>
          </a:p>
          <a:p>
            <a:endParaRPr lang="en-US" dirty="0"/>
          </a:p>
          <a:p>
            <a:r>
              <a:rPr lang="en-US" altLang="zh-CN" dirty="0" err="1"/>
              <a:t>i</a:t>
            </a:r>
            <a:r>
              <a:rPr lang="en-US" dirty="0" err="1"/>
              <a:t>nt</a:t>
            </a:r>
            <a:r>
              <a:rPr lang="zh-CN" altLang="en-US" dirty="0"/>
              <a:t> </a:t>
            </a:r>
            <a:r>
              <a:rPr lang="en-US" dirty="0"/>
              <a:t>func</a:t>
            </a:r>
            <a:r>
              <a:rPr lang="en-US" altLang="zh-CN" dirty="0"/>
              <a:t>1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c){</a:t>
            </a:r>
            <a:endParaRPr lang="en-US" altLang="zh-CN" dirty="0"/>
          </a:p>
          <a:p>
            <a:r>
              <a:rPr lang="en-US" b="1" dirty="0">
                <a:solidFill>
                  <a:schemeClr val="accent2"/>
                </a:solidFill>
              </a:rPr>
              <a:t>	</a:t>
            </a:r>
            <a:r>
              <a:rPr lang="en-US" b="1" dirty="0" err="1">
                <a:solidFill>
                  <a:schemeClr val="accent2"/>
                </a:solidFill>
              </a:rPr>
              <a:t>g_debug_level</a:t>
            </a:r>
            <a:r>
              <a:rPr lang="zh-CN" altLang="en-US" b="1" dirty="0">
                <a:solidFill>
                  <a:schemeClr val="accent2"/>
                </a:solidFill>
              </a:rPr>
              <a:t> </a:t>
            </a:r>
            <a:r>
              <a:rPr lang="en-US" altLang="zh-CN" b="1" dirty="0">
                <a:solidFill>
                  <a:schemeClr val="accent2"/>
                </a:solidFill>
              </a:rPr>
              <a:t>=</a:t>
            </a:r>
            <a:r>
              <a:rPr lang="zh-CN" altLang="en-US" b="1" dirty="0">
                <a:solidFill>
                  <a:schemeClr val="accent2"/>
                </a:solidFill>
              </a:rPr>
              <a:t> </a:t>
            </a:r>
            <a:r>
              <a:rPr lang="en-US" altLang="zh-CN" b="1" dirty="0">
                <a:solidFill>
                  <a:schemeClr val="accent2"/>
                </a:solidFill>
              </a:rPr>
              <a:t>1;</a:t>
            </a:r>
            <a:endParaRPr lang="en-US" altLang="zh-CN" dirty="0"/>
          </a:p>
          <a:p>
            <a:r>
              <a:rPr lang="en-US" altLang="zh-CN" dirty="0">
                <a:solidFill>
                  <a:schemeClr val="tx1"/>
                </a:solidFill>
              </a:rPr>
              <a:t>}</a:t>
            </a: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 err="1"/>
              <a:t>i</a:t>
            </a:r>
            <a:r>
              <a:rPr lang="en-US" dirty="0" err="1"/>
              <a:t>nt</a:t>
            </a:r>
            <a:r>
              <a:rPr lang="zh-CN" altLang="en-US" dirty="0"/>
              <a:t> </a:t>
            </a:r>
            <a:r>
              <a:rPr lang="en-US" dirty="0"/>
              <a:t>func</a:t>
            </a:r>
            <a:r>
              <a:rPr lang="en-US" altLang="zh-CN" dirty="0"/>
              <a:t>2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c){</a:t>
            </a:r>
            <a:endParaRPr lang="en-US" altLang="zh-CN" dirty="0"/>
          </a:p>
          <a:p>
            <a:r>
              <a:rPr lang="en-US" b="1" dirty="0">
                <a:solidFill>
                  <a:schemeClr val="accent2"/>
                </a:solidFill>
              </a:rPr>
              <a:t>	</a:t>
            </a:r>
            <a:r>
              <a:rPr lang="en-US" b="1" dirty="0" err="1">
                <a:solidFill>
                  <a:schemeClr val="accent2"/>
                </a:solidFill>
              </a:rPr>
              <a:t>g_debug_level</a:t>
            </a:r>
            <a:r>
              <a:rPr lang="zh-CN" altLang="en-US" b="1" dirty="0">
                <a:solidFill>
                  <a:schemeClr val="accent2"/>
                </a:solidFill>
              </a:rPr>
              <a:t> </a:t>
            </a:r>
            <a:r>
              <a:rPr lang="en-US" altLang="zh-CN" b="1" dirty="0">
                <a:solidFill>
                  <a:schemeClr val="accent2"/>
                </a:solidFill>
              </a:rPr>
              <a:t>=</a:t>
            </a:r>
            <a:r>
              <a:rPr lang="zh-CN" altLang="en-US" b="1" dirty="0">
                <a:solidFill>
                  <a:schemeClr val="accent2"/>
                </a:solidFill>
              </a:rPr>
              <a:t> </a:t>
            </a:r>
            <a:r>
              <a:rPr lang="en-US" altLang="zh-CN" b="1" dirty="0">
                <a:solidFill>
                  <a:schemeClr val="accent2"/>
                </a:solidFill>
              </a:rPr>
              <a:t>2;</a:t>
            </a:r>
            <a:endParaRPr lang="en-US" altLang="zh-CN" dirty="0"/>
          </a:p>
          <a:p>
            <a:r>
              <a:rPr lang="en-US" altLang="zh-CN" dirty="0">
                <a:solidFill>
                  <a:schemeClr val="tx1"/>
                </a:solidFill>
              </a:rPr>
              <a:t>}</a:t>
            </a: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 err="1"/>
              <a:t>i</a:t>
            </a:r>
            <a:r>
              <a:rPr lang="en-US" dirty="0" err="1"/>
              <a:t>nt</a:t>
            </a:r>
            <a:r>
              <a:rPr lang="zh-CN" altLang="en-US" dirty="0"/>
              <a:t> </a:t>
            </a:r>
            <a:r>
              <a:rPr lang="en-US" dirty="0"/>
              <a:t>func</a:t>
            </a:r>
            <a:r>
              <a:rPr lang="en-US" altLang="zh-CN" dirty="0"/>
              <a:t>3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c){</a:t>
            </a:r>
            <a:endParaRPr lang="en-US" altLang="zh-CN" dirty="0"/>
          </a:p>
          <a:p>
            <a:r>
              <a:rPr lang="en-US" b="1" dirty="0">
                <a:solidFill>
                  <a:schemeClr val="accent2"/>
                </a:solidFill>
              </a:rPr>
              <a:t>	</a:t>
            </a:r>
            <a:r>
              <a:rPr lang="en-US" b="1" dirty="0" err="1">
                <a:solidFill>
                  <a:schemeClr val="accent2"/>
                </a:solidFill>
              </a:rPr>
              <a:t>g_debug_level</a:t>
            </a:r>
            <a:r>
              <a:rPr lang="zh-CN" altLang="en-US" b="1" dirty="0">
                <a:solidFill>
                  <a:schemeClr val="accent2"/>
                </a:solidFill>
              </a:rPr>
              <a:t> </a:t>
            </a:r>
            <a:r>
              <a:rPr lang="en-US" altLang="zh-CN" b="1" dirty="0">
                <a:solidFill>
                  <a:schemeClr val="accent2"/>
                </a:solidFill>
              </a:rPr>
              <a:t>=</a:t>
            </a:r>
            <a:r>
              <a:rPr lang="zh-CN" altLang="en-US" b="1" dirty="0">
                <a:solidFill>
                  <a:schemeClr val="accent2"/>
                </a:solidFill>
              </a:rPr>
              <a:t> </a:t>
            </a:r>
            <a:r>
              <a:rPr lang="en-US" altLang="zh-CN" b="1" dirty="0">
                <a:solidFill>
                  <a:schemeClr val="accent2"/>
                </a:solidFill>
              </a:rPr>
              <a:t>3;</a:t>
            </a:r>
            <a:endParaRPr lang="en-US" altLang="zh-CN" dirty="0"/>
          </a:p>
          <a:p>
            <a:r>
              <a:rPr lang="en-US" altLang="zh-CN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002C598-AA5D-BB42-8009-26B55E4AB039}"/>
              </a:ext>
            </a:extLst>
          </p:cNvPr>
          <p:cNvSpPr/>
          <p:nvPr/>
        </p:nvSpPr>
        <p:spPr>
          <a:xfrm>
            <a:off x="172529" y="502999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810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530" y="1509623"/>
            <a:ext cx="8685223" cy="471002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Static – variables accessible only within the file they were defined in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Defined outside functions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They can actually be accessed by the whole program, if it can find them. It is only programmatically that they are inaccessible to other files.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initialized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constants</a:t>
            </a:r>
            <a:r>
              <a:rPr lang="zh-CN" altLang="en-US" dirty="0"/>
              <a:t> </a:t>
            </a:r>
            <a:r>
              <a:rPr lang="en-US" dirty="0"/>
              <a:t>literals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Initialized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0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explicitly</a:t>
            </a:r>
            <a:r>
              <a:rPr lang="zh-CN" altLang="en-US" dirty="0"/>
              <a:t> </a:t>
            </a:r>
            <a:r>
              <a:rPr lang="en-US" altLang="zh-CN" dirty="0"/>
              <a:t>assigned</a:t>
            </a:r>
            <a:endParaRPr lang="en-US" dirty="0"/>
          </a:p>
          <a:p>
            <a:pPr lvl="1">
              <a:buFont typeface="Wingdings" pitchFamily="2" charset="2"/>
              <a:buChar char="Ø"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24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72528" y="3947751"/>
            <a:ext cx="4089864" cy="258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static </a:t>
            </a:r>
            <a:r>
              <a:rPr lang="en-US" b="1" dirty="0" err="1">
                <a:solidFill>
                  <a:schemeClr val="accent2"/>
                </a:solidFill>
              </a:rPr>
              <a:t>int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 err="1">
                <a:solidFill>
                  <a:schemeClr val="accent2"/>
                </a:solidFill>
              </a:rPr>
              <a:t>g_debug_level</a:t>
            </a:r>
            <a:r>
              <a:rPr lang="en-US" b="1" dirty="0">
                <a:solidFill>
                  <a:schemeClr val="accent2"/>
                </a:solidFill>
              </a:rPr>
              <a:t>;</a:t>
            </a:r>
            <a:r>
              <a:rPr lang="zh-CN" altLang="en-US" b="1" dirty="0">
                <a:solidFill>
                  <a:schemeClr val="accent2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//file1.c</a:t>
            </a:r>
            <a:endParaRPr lang="en-US" i="1" dirty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altLang="zh-CN" dirty="0" err="1"/>
              <a:t>i</a:t>
            </a:r>
            <a:r>
              <a:rPr lang="en-US" dirty="0" err="1"/>
              <a:t>nt</a:t>
            </a:r>
            <a:r>
              <a:rPr lang="zh-CN" altLang="en-US" dirty="0"/>
              <a:t> </a:t>
            </a:r>
            <a:r>
              <a:rPr lang="en-US" dirty="0"/>
              <a:t>func</a:t>
            </a:r>
            <a:r>
              <a:rPr lang="en-US" altLang="zh-CN" dirty="0"/>
              <a:t>1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c){</a:t>
            </a:r>
            <a:r>
              <a:rPr lang="zh-CN" altLang="en-US" dirty="0"/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//file1.c</a:t>
            </a:r>
          </a:p>
          <a:p>
            <a:r>
              <a:rPr lang="en-US" b="1" dirty="0">
                <a:solidFill>
                  <a:schemeClr val="accent2"/>
                </a:solidFill>
              </a:rPr>
              <a:t>	</a:t>
            </a:r>
            <a:r>
              <a:rPr lang="en-US" b="1" dirty="0" err="1">
                <a:solidFill>
                  <a:schemeClr val="accent2"/>
                </a:solidFill>
              </a:rPr>
              <a:t>g_debug_level</a:t>
            </a:r>
            <a:r>
              <a:rPr lang="zh-CN" altLang="en-US" b="1" dirty="0">
                <a:solidFill>
                  <a:schemeClr val="accent2"/>
                </a:solidFill>
              </a:rPr>
              <a:t> </a:t>
            </a:r>
            <a:r>
              <a:rPr lang="en-US" altLang="zh-CN" b="1" dirty="0">
                <a:solidFill>
                  <a:schemeClr val="accent2"/>
                </a:solidFill>
              </a:rPr>
              <a:t>=</a:t>
            </a:r>
            <a:r>
              <a:rPr lang="zh-CN" altLang="en-US" b="1" dirty="0">
                <a:solidFill>
                  <a:schemeClr val="accent2"/>
                </a:solidFill>
              </a:rPr>
              <a:t> </a:t>
            </a:r>
            <a:r>
              <a:rPr lang="en-US" altLang="zh-CN" b="1" dirty="0">
                <a:solidFill>
                  <a:schemeClr val="accent2"/>
                </a:solidFill>
              </a:rPr>
              <a:t>1;</a:t>
            </a:r>
            <a:r>
              <a:rPr lang="zh-CN" altLang="en-US" b="1" dirty="0">
                <a:solidFill>
                  <a:schemeClr val="accent2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//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OK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}</a:t>
            </a: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 err="1"/>
              <a:t>i</a:t>
            </a:r>
            <a:r>
              <a:rPr lang="en-US" dirty="0" err="1"/>
              <a:t>nt</a:t>
            </a:r>
            <a:r>
              <a:rPr lang="zh-CN" altLang="en-US" dirty="0"/>
              <a:t> </a:t>
            </a:r>
            <a:r>
              <a:rPr lang="en-US" dirty="0"/>
              <a:t>func</a:t>
            </a:r>
            <a:r>
              <a:rPr lang="en-US" altLang="zh-CN" dirty="0"/>
              <a:t>2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c){</a:t>
            </a:r>
            <a:r>
              <a:rPr lang="zh-CN" altLang="en-US" dirty="0"/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//file2.c</a:t>
            </a:r>
          </a:p>
          <a:p>
            <a:r>
              <a:rPr lang="en-US" b="1" dirty="0">
                <a:solidFill>
                  <a:schemeClr val="accent2"/>
                </a:solidFill>
              </a:rPr>
              <a:t>	</a:t>
            </a:r>
            <a:r>
              <a:rPr lang="en-US" b="1" dirty="0" err="1">
                <a:solidFill>
                  <a:schemeClr val="accent2"/>
                </a:solidFill>
              </a:rPr>
              <a:t>g_debug_level</a:t>
            </a:r>
            <a:r>
              <a:rPr lang="zh-CN" altLang="en-US" b="1" dirty="0">
                <a:solidFill>
                  <a:schemeClr val="accent2"/>
                </a:solidFill>
              </a:rPr>
              <a:t> </a:t>
            </a:r>
            <a:r>
              <a:rPr lang="en-US" altLang="zh-CN" b="1" dirty="0">
                <a:solidFill>
                  <a:schemeClr val="accent2"/>
                </a:solidFill>
              </a:rPr>
              <a:t>=</a:t>
            </a:r>
            <a:r>
              <a:rPr lang="zh-CN" altLang="en-US" b="1" dirty="0">
                <a:solidFill>
                  <a:schemeClr val="accent2"/>
                </a:solidFill>
              </a:rPr>
              <a:t> </a:t>
            </a:r>
            <a:r>
              <a:rPr lang="en-US" altLang="zh-CN" b="1" dirty="0">
                <a:solidFill>
                  <a:schemeClr val="accent2"/>
                </a:solidFill>
              </a:rPr>
              <a:t>2;</a:t>
            </a:r>
            <a:r>
              <a:rPr lang="zh-CN" altLang="en-US" b="1" dirty="0">
                <a:solidFill>
                  <a:schemeClr val="accent2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//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Not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OK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8D45D3-7F3E-414D-A4A4-D9B52F2DF628}"/>
              </a:ext>
            </a:extLst>
          </p:cNvPr>
          <p:cNvSpPr txBox="1"/>
          <p:nvPr/>
        </p:nvSpPr>
        <p:spPr>
          <a:xfrm>
            <a:off x="4594860" y="3947751"/>
            <a:ext cx="3999506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this:</a:t>
            </a:r>
          </a:p>
          <a:p>
            <a:endParaRPr lang="en-US" altLang="zh-CN" dirty="0"/>
          </a:p>
          <a:p>
            <a:r>
              <a:rPr lang="en-US" altLang="zh-CN" dirty="0" err="1"/>
              <a:t>i</a:t>
            </a:r>
            <a:r>
              <a:rPr lang="en-US" dirty="0" err="1"/>
              <a:t>nt</a:t>
            </a:r>
            <a:r>
              <a:rPr lang="zh-CN" altLang="en-US" dirty="0"/>
              <a:t> </a:t>
            </a:r>
            <a:r>
              <a:rPr lang="en-US" dirty="0"/>
              <a:t>func</a:t>
            </a:r>
            <a:r>
              <a:rPr lang="en-US" altLang="zh-CN" dirty="0"/>
              <a:t>3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c){</a:t>
            </a:r>
            <a:r>
              <a:rPr lang="en-US" b="1" dirty="0">
                <a:solidFill>
                  <a:schemeClr val="accent2"/>
                </a:solidFill>
              </a:rPr>
              <a:t>	</a:t>
            </a:r>
          </a:p>
          <a:p>
            <a:r>
              <a:rPr lang="en-US" b="1" dirty="0">
                <a:solidFill>
                  <a:schemeClr val="accent2"/>
                </a:solidFill>
              </a:rPr>
              <a:t>	</a:t>
            </a:r>
            <a:r>
              <a:rPr lang="en-US" altLang="zh-CN" b="1" dirty="0" err="1">
                <a:solidFill>
                  <a:schemeClr val="accent2"/>
                </a:solidFill>
              </a:rPr>
              <a:t>int</a:t>
            </a:r>
            <a:r>
              <a:rPr lang="zh-CN" altLang="en-US" b="1" dirty="0">
                <a:solidFill>
                  <a:schemeClr val="accent2"/>
                </a:solidFill>
              </a:rPr>
              <a:t> </a:t>
            </a:r>
            <a:r>
              <a:rPr lang="en-US" altLang="zh-CN" b="1" dirty="0">
                <a:solidFill>
                  <a:schemeClr val="accent2"/>
                </a:solidFill>
              </a:rPr>
              <a:t>var_1</a:t>
            </a:r>
            <a:r>
              <a:rPr lang="zh-CN" altLang="en-US" b="1" dirty="0">
                <a:solidFill>
                  <a:schemeClr val="accent2"/>
                </a:solidFill>
              </a:rPr>
              <a:t> </a:t>
            </a:r>
            <a:r>
              <a:rPr lang="en-US" altLang="zh-CN" b="1" dirty="0">
                <a:solidFill>
                  <a:schemeClr val="accent2"/>
                </a:solidFill>
              </a:rPr>
              <a:t>=</a:t>
            </a:r>
            <a:r>
              <a:rPr lang="zh-CN" altLang="en-US" b="1" dirty="0">
                <a:solidFill>
                  <a:schemeClr val="accent2"/>
                </a:solidFill>
              </a:rPr>
              <a:t> </a:t>
            </a:r>
            <a:r>
              <a:rPr lang="en-US" altLang="zh-CN" b="1" dirty="0">
                <a:solidFill>
                  <a:schemeClr val="accent2"/>
                </a:solidFill>
              </a:rPr>
              <a:t>0</a:t>
            </a:r>
            <a:endParaRPr lang="en-US" b="1" dirty="0">
              <a:solidFill>
                <a:schemeClr val="accent2"/>
              </a:solidFill>
            </a:endParaRPr>
          </a:p>
          <a:p>
            <a:r>
              <a:rPr lang="en-US" altLang="zh-CN" b="1" dirty="0">
                <a:solidFill>
                  <a:schemeClr val="accent2"/>
                </a:solidFill>
              </a:rPr>
              <a:t>	static</a:t>
            </a:r>
            <a:r>
              <a:rPr lang="zh-CN" altLang="en-US" b="1" dirty="0">
                <a:solidFill>
                  <a:schemeClr val="accent2"/>
                </a:solidFill>
              </a:rPr>
              <a:t> </a:t>
            </a:r>
            <a:r>
              <a:rPr lang="en-US" altLang="zh-CN" b="1" dirty="0" err="1">
                <a:solidFill>
                  <a:schemeClr val="accent2"/>
                </a:solidFill>
              </a:rPr>
              <a:t>int</a:t>
            </a:r>
            <a:r>
              <a:rPr lang="zh-CN" altLang="en-US" b="1" dirty="0">
                <a:solidFill>
                  <a:schemeClr val="accent2"/>
                </a:solidFill>
              </a:rPr>
              <a:t> </a:t>
            </a:r>
            <a:r>
              <a:rPr lang="en-US" altLang="zh-CN" b="1" dirty="0">
                <a:solidFill>
                  <a:schemeClr val="accent2"/>
                </a:solidFill>
              </a:rPr>
              <a:t>var_2</a:t>
            </a:r>
            <a:r>
              <a:rPr lang="zh-CN" altLang="en-US" b="1" dirty="0">
                <a:solidFill>
                  <a:schemeClr val="accent2"/>
                </a:solidFill>
              </a:rPr>
              <a:t> </a:t>
            </a:r>
            <a:r>
              <a:rPr lang="en-US" altLang="zh-CN" b="1" dirty="0">
                <a:solidFill>
                  <a:schemeClr val="accent2"/>
                </a:solidFill>
              </a:rPr>
              <a:t>=</a:t>
            </a:r>
            <a:r>
              <a:rPr lang="zh-CN" altLang="en-US" b="1" dirty="0">
                <a:solidFill>
                  <a:schemeClr val="accent2"/>
                </a:solidFill>
              </a:rPr>
              <a:t> </a:t>
            </a:r>
            <a:r>
              <a:rPr lang="en-US" altLang="zh-CN" b="1" dirty="0">
                <a:solidFill>
                  <a:schemeClr val="accent2"/>
                </a:solidFill>
              </a:rPr>
              <a:t>1;</a:t>
            </a:r>
            <a:r>
              <a:rPr lang="zh-CN" altLang="en-US" b="1" dirty="0">
                <a:solidFill>
                  <a:schemeClr val="accent2"/>
                </a:solidFill>
              </a:rPr>
              <a:t> </a:t>
            </a:r>
            <a:endParaRPr lang="en-US" altLang="zh-CN" i="1" dirty="0">
              <a:solidFill>
                <a:srgbClr val="FF0000"/>
              </a:solidFill>
            </a:endParaRPr>
          </a:p>
          <a:p>
            <a:r>
              <a:rPr lang="en-US" altLang="zh-CN" dirty="0"/>
              <a:t>}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How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var_1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differs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from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var_2?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//var_2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only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initializes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once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55A3101-F670-3E4E-BB37-F678F6548708}"/>
              </a:ext>
            </a:extLst>
          </p:cNvPr>
          <p:cNvSpPr/>
          <p:nvPr/>
        </p:nvSpPr>
        <p:spPr>
          <a:xfrm>
            <a:off x="172529" y="502999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431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Strings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  <a:r>
              <a:rPr lang="zh-CN" altLang="en-US" dirty="0"/>
              <a:t> </a:t>
            </a:r>
            <a:r>
              <a:rPr lang="en-US" altLang="zh-CN" dirty="0"/>
              <a:t>Program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dirty="0"/>
              <a:t>St</a:t>
            </a:r>
            <a:r>
              <a:rPr lang="en-US" dirty="0"/>
              <a:t>rings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Arrays of characters terminated by the null character ‘\0’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/>
              <a:t>Also called null-terminated strings</a:t>
            </a:r>
          </a:p>
          <a:p>
            <a:r>
              <a:rPr lang="en-US" dirty="0"/>
              <a:t>Examples: </a:t>
            </a:r>
          </a:p>
          <a:p>
            <a:r>
              <a:rPr lang="en-US" b="1" dirty="0"/>
              <a:t>char </a:t>
            </a:r>
            <a:r>
              <a:rPr lang="en-US" b="1" dirty="0" err="1"/>
              <a:t>str</a:t>
            </a:r>
            <a:r>
              <a:rPr lang="en-US" b="1" dirty="0"/>
              <a:t>[10];</a:t>
            </a:r>
          </a:p>
          <a:p>
            <a:r>
              <a:rPr lang="en-US" dirty="0"/>
              <a:t>A string that fits 9 characters + the terminating null character</a:t>
            </a:r>
          </a:p>
          <a:p>
            <a:r>
              <a:rPr lang="en-US" b="1" dirty="0"/>
              <a:t>char </a:t>
            </a:r>
            <a:r>
              <a:rPr lang="en-US" b="1" dirty="0" err="1"/>
              <a:t>str</a:t>
            </a:r>
            <a:r>
              <a:rPr lang="en-US" b="1" dirty="0"/>
              <a:t>[] = “Hello, world!”</a:t>
            </a:r>
          </a:p>
          <a:p>
            <a:r>
              <a:rPr lang="en-US" dirty="0" err="1"/>
              <a:t>str</a:t>
            </a:r>
            <a:r>
              <a:rPr lang="en-US" dirty="0"/>
              <a:t> is automatically allocated to hold the string + the terminating null character</a:t>
            </a:r>
          </a:p>
          <a:p>
            <a:r>
              <a:rPr lang="en-US" b="1" dirty="0"/>
              <a:t>char *</a:t>
            </a:r>
            <a:r>
              <a:rPr lang="en-US" b="1" dirty="0" err="1"/>
              <a:t>str</a:t>
            </a:r>
            <a:r>
              <a:rPr lang="en-US" b="1" dirty="0"/>
              <a:t> = “Hello, world!”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CS-392-A Systems Programming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25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D52DDD5-85D3-C64C-AE94-8B3DAE865FCF}"/>
              </a:ext>
            </a:extLst>
          </p:cNvPr>
          <p:cNvSpPr/>
          <p:nvPr/>
        </p:nvSpPr>
        <p:spPr>
          <a:xfrm>
            <a:off x="172529" y="502999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189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316AC-C461-2245-8DD7-39A1069CA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String</a:t>
            </a:r>
            <a:r>
              <a:rPr lang="zh-CN" altLang="en-US" dirty="0"/>
              <a:t> </a:t>
            </a:r>
            <a:r>
              <a:rPr lang="en-US" altLang="zh-CN" dirty="0"/>
              <a:t>Operations</a:t>
            </a:r>
            <a:r>
              <a:rPr lang="zh-CN" altLang="en-US" dirty="0"/>
              <a:t> </a:t>
            </a:r>
            <a:r>
              <a:rPr lang="en-US" altLang="zh-CN" dirty="0"/>
              <a:t>(1)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A3120-0F0C-6446-8228-33EFD9AA4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65836" indent="-342900" defTabSz="804672">
              <a:buSzPct val="58332"/>
              <a:buFont typeface="Wingdings" pitchFamily="2" charset="2"/>
              <a:buChar char="Ø"/>
              <a:defRPr sz="1800"/>
            </a:pPr>
            <a:r>
              <a:rPr lang="en-US" sz="2000" u="sng" dirty="0"/>
              <a:t>Copying</a:t>
            </a:r>
            <a:r>
              <a:rPr lang="en-US" sz="2000" dirty="0"/>
              <a:t>:</a:t>
            </a:r>
          </a:p>
          <a:p>
            <a:pPr marL="822199" lvl="1" indent="-285750" defTabSz="804672">
              <a:buSzPct val="50000"/>
              <a:buFont typeface="Wingdings" pitchFamily="2" charset="2"/>
              <a:buChar char="Ø"/>
              <a:defRPr sz="1800"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  <a:ea typeface="Courier New"/>
                <a:cs typeface="Courier New"/>
                <a:sym typeface="Courier New"/>
              </a:rPr>
              <a:t>void*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ea typeface="Courier New"/>
                <a:cs typeface="Courier New"/>
                <a:sym typeface="Courier New"/>
              </a:rPr>
              <a:t>memcpy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ea typeface="Courier New"/>
                <a:cs typeface="Courier New"/>
                <a:sym typeface="Courier New"/>
              </a:rPr>
              <a:t> (void*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ea typeface="Courier New"/>
                <a:cs typeface="Courier New"/>
                <a:sym typeface="Courier New"/>
              </a:rPr>
              <a:t>dest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ea typeface="Courier New"/>
                <a:cs typeface="Courier New"/>
                <a:sym typeface="Courier New"/>
              </a:rPr>
              <a:t>, void*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ea typeface="Courier New"/>
                <a:cs typeface="Courier New"/>
                <a:sym typeface="Courier New"/>
              </a:rPr>
              <a:t>src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ea typeface="Courier New"/>
                <a:cs typeface="Courier New"/>
                <a:sym typeface="Courier New"/>
              </a:rPr>
              <a:t>,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ea typeface="Courier New"/>
                <a:cs typeface="Courier New"/>
                <a:sym typeface="Courier New"/>
              </a:rPr>
              <a:t>size_t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ea typeface="Courier New"/>
                <a:cs typeface="Courier New"/>
                <a:sym typeface="Courier New"/>
              </a:rPr>
              <a:t> n)</a:t>
            </a:r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  <a:ea typeface="Courier New"/>
                <a:cs typeface="Courier New"/>
                <a:sym typeface="Courier New"/>
              </a:rPr>
              <a:t>;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  <a:p>
            <a:pPr marL="1005079" lvl="2" indent="-285750" defTabSz="804672">
              <a:buSzPct val="50000"/>
              <a:buFont typeface="Wingdings" pitchFamily="2" charset="2"/>
              <a:buChar char="Ø"/>
              <a:defRPr sz="1800"/>
            </a:pPr>
            <a:r>
              <a:rPr lang="en-US" dirty="0"/>
              <a:t>copy n bytes of </a:t>
            </a:r>
            <a:r>
              <a:rPr lang="en-US" dirty="0" err="1"/>
              <a:t>src</a:t>
            </a:r>
            <a:r>
              <a:rPr lang="en-US" dirty="0"/>
              <a:t> into </a:t>
            </a:r>
            <a:r>
              <a:rPr lang="en-US" dirty="0" err="1"/>
              <a:t>dest</a:t>
            </a:r>
            <a:r>
              <a:rPr lang="en-US" dirty="0"/>
              <a:t>, return </a:t>
            </a:r>
            <a:r>
              <a:rPr lang="en-US" dirty="0" err="1"/>
              <a:t>dest</a:t>
            </a:r>
            <a:endParaRPr lang="en-US" dirty="0"/>
          </a:p>
          <a:p>
            <a:pPr marL="822199" lvl="1" indent="-285750" defTabSz="804672">
              <a:buSzPct val="50000"/>
              <a:buFont typeface="Wingdings" pitchFamily="2" charset="2"/>
              <a:buChar char="Ø"/>
              <a:defRPr sz="1800"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  <a:ea typeface="Courier New"/>
                <a:cs typeface="Courier New"/>
                <a:sym typeface="Courier New"/>
              </a:rPr>
              <a:t>char*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ea typeface="Courier New"/>
                <a:cs typeface="Courier New"/>
                <a:sym typeface="Courier New"/>
              </a:rPr>
              <a:t>strcpy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ea typeface="Courier New"/>
                <a:cs typeface="Courier New"/>
                <a:sym typeface="Courier New"/>
              </a:rPr>
              <a:t>(char*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ea typeface="Courier New"/>
                <a:cs typeface="Courier New"/>
                <a:sym typeface="Courier New"/>
              </a:rPr>
              <a:t>dest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ea typeface="Courier New"/>
                <a:cs typeface="Courier New"/>
                <a:sym typeface="Courier New"/>
              </a:rPr>
              <a:t>, char*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ea typeface="Courier New"/>
                <a:cs typeface="Courier New"/>
                <a:sym typeface="Courier New"/>
              </a:rPr>
              <a:t>src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ea typeface="Courier New"/>
                <a:cs typeface="Courier New"/>
                <a:sym typeface="Courier New"/>
              </a:rPr>
              <a:t>)</a:t>
            </a:r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  <a:ea typeface="Courier New"/>
                <a:cs typeface="Courier New"/>
                <a:sym typeface="Courier New"/>
              </a:rPr>
              <a:t>;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  <a:p>
            <a:pPr marL="1005079" lvl="2" indent="-285750" defTabSz="804672">
              <a:buSzPct val="50000"/>
              <a:buFont typeface="Wingdings" pitchFamily="2" charset="2"/>
              <a:buChar char="Ø"/>
              <a:defRPr sz="1800"/>
            </a:pPr>
            <a:r>
              <a:rPr lang="en-US" dirty="0"/>
              <a:t>copy </a:t>
            </a:r>
            <a:r>
              <a:rPr lang="en-US" dirty="0" err="1"/>
              <a:t>src</a:t>
            </a:r>
            <a:r>
              <a:rPr lang="en-US" dirty="0"/>
              <a:t> string into </a:t>
            </a:r>
            <a:r>
              <a:rPr lang="en-US" dirty="0" err="1"/>
              <a:t>dest</a:t>
            </a:r>
            <a:r>
              <a:rPr lang="en-US" dirty="0"/>
              <a:t>, return </a:t>
            </a:r>
            <a:r>
              <a:rPr lang="en-US" dirty="0" err="1"/>
              <a:t>dest</a:t>
            </a:r>
            <a:r>
              <a:rPr lang="zh-CN" altLang="en-US" dirty="0"/>
              <a:t> </a:t>
            </a:r>
            <a:r>
              <a:rPr lang="en-US" altLang="zh-CN" dirty="0"/>
              <a:t>(stop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encountering</a:t>
            </a:r>
            <a:r>
              <a:rPr lang="zh-CN" altLang="en-US" dirty="0"/>
              <a:t> </a:t>
            </a:r>
            <a:r>
              <a:rPr lang="en-US" altLang="zh-CN" dirty="0"/>
              <a:t>‘\0’)</a:t>
            </a:r>
            <a:endParaRPr lang="en-US" dirty="0"/>
          </a:p>
          <a:p>
            <a:pPr marL="465836" indent="-342900" defTabSz="804672">
              <a:buSzPct val="58332"/>
              <a:buFont typeface="Wingdings" pitchFamily="2" charset="2"/>
              <a:buChar char="Ø"/>
              <a:defRPr sz="1800"/>
            </a:pPr>
            <a:r>
              <a:rPr lang="en-US" sz="2000" u="sng" dirty="0"/>
              <a:t>Concatenation</a:t>
            </a:r>
            <a:r>
              <a:rPr lang="en-US" sz="2000" dirty="0"/>
              <a:t>: </a:t>
            </a:r>
          </a:p>
          <a:p>
            <a:pPr marL="822199" lvl="1" indent="-285750" defTabSz="804672">
              <a:buSzPct val="50000"/>
              <a:buFont typeface="Wingdings" pitchFamily="2" charset="2"/>
              <a:buChar char="Ø"/>
              <a:defRPr sz="1800"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  <a:ea typeface="Courier New"/>
                <a:cs typeface="Courier New"/>
                <a:sym typeface="Courier New"/>
              </a:rPr>
              <a:t>char *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ea typeface="Courier New"/>
                <a:cs typeface="Courier New"/>
                <a:sym typeface="Courier New"/>
              </a:rPr>
              <a:t>strcat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ea typeface="Courier New"/>
                <a:cs typeface="Courier New"/>
                <a:sym typeface="Courier New"/>
              </a:rPr>
              <a:t> (char *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ea typeface="Courier New"/>
                <a:cs typeface="Courier New"/>
                <a:sym typeface="Courier New"/>
              </a:rPr>
              <a:t>dest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ea typeface="Courier New"/>
                <a:cs typeface="Courier New"/>
                <a:sym typeface="Courier New"/>
              </a:rPr>
              <a:t>, char*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ea typeface="Courier New"/>
                <a:cs typeface="Courier New"/>
                <a:sym typeface="Courier New"/>
              </a:rPr>
              <a:t>src</a:t>
            </a:r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  <a:ea typeface="Courier New"/>
                <a:cs typeface="Courier New"/>
                <a:sym typeface="Courier New"/>
              </a:rPr>
              <a:t>);</a:t>
            </a:r>
          </a:p>
          <a:p>
            <a:pPr marL="1005079" lvl="2" indent="-285750" defTabSz="804672">
              <a:buSzPct val="50000"/>
              <a:buFont typeface="Wingdings" pitchFamily="2" charset="2"/>
              <a:buChar char="Ø"/>
              <a:defRPr sz="1800"/>
            </a:pPr>
            <a:r>
              <a:rPr lang="en-US" dirty="0"/>
              <a:t>append copy of </a:t>
            </a:r>
            <a:r>
              <a:rPr lang="en-US" dirty="0" err="1"/>
              <a:t>src</a:t>
            </a:r>
            <a:r>
              <a:rPr lang="en-US" dirty="0"/>
              <a:t> to end of </a:t>
            </a:r>
            <a:r>
              <a:rPr lang="en-US" dirty="0" err="1"/>
              <a:t>dest</a:t>
            </a:r>
            <a:r>
              <a:rPr lang="en-US" dirty="0"/>
              <a:t>, return </a:t>
            </a:r>
            <a:r>
              <a:rPr lang="en-US" dirty="0" err="1"/>
              <a:t>dest</a:t>
            </a:r>
            <a:r>
              <a:rPr lang="zh-CN" altLang="en-US" dirty="0"/>
              <a:t> </a:t>
            </a:r>
            <a:r>
              <a:rPr lang="en-US" altLang="zh-CN" dirty="0"/>
              <a:t>(‘\0’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err="1"/>
              <a:t>dest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overwritten)</a:t>
            </a:r>
            <a:endParaRPr lang="en-US" dirty="0"/>
          </a:p>
          <a:p>
            <a:pPr marL="465836" indent="-342900" defTabSz="804672">
              <a:buSzPct val="58332"/>
              <a:buFont typeface="Wingdings" pitchFamily="2" charset="2"/>
              <a:buChar char="Ø"/>
              <a:defRPr sz="1800"/>
            </a:pPr>
            <a:r>
              <a:rPr lang="en-US" sz="2000" u="sng" dirty="0"/>
              <a:t>Comparison</a:t>
            </a:r>
            <a:r>
              <a:rPr lang="en-US" sz="2000" dirty="0"/>
              <a:t>: </a:t>
            </a:r>
          </a:p>
          <a:p>
            <a:pPr marL="822199" lvl="1" indent="-285750" defTabSz="804672">
              <a:buSzPct val="50000"/>
              <a:buFont typeface="Wingdings" pitchFamily="2" charset="2"/>
              <a:buChar char="Ø"/>
              <a:defRPr sz="1800"/>
            </a:pPr>
            <a:r>
              <a:rPr lang="en-US" i="1" dirty="0" err="1">
                <a:solidFill>
                  <a:schemeClr val="bg1">
                    <a:lumMod val="50000"/>
                  </a:schemeClr>
                </a:solidFill>
                <a:ea typeface="Courier New"/>
                <a:cs typeface="Courier New"/>
                <a:sym typeface="Courier New"/>
              </a:rPr>
              <a:t>int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ea typeface="Courier New"/>
                <a:cs typeface="Courier New"/>
                <a:sym typeface="Courier New"/>
              </a:rPr>
              <a:t>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ea typeface="Courier New"/>
                <a:cs typeface="Courier New"/>
                <a:sym typeface="Courier New"/>
              </a:rPr>
              <a:t>strcmp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ea typeface="Courier New"/>
                <a:cs typeface="Courier New"/>
                <a:sym typeface="Courier New"/>
              </a:rPr>
              <a:t> (char * str1, char * str2)</a:t>
            </a:r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  <a:ea typeface="Courier New"/>
                <a:cs typeface="Courier New"/>
                <a:sym typeface="Courier New"/>
              </a:rPr>
              <a:t>;</a:t>
            </a:r>
            <a:endParaRPr lang="en-US" i="1" dirty="0">
              <a:solidFill>
                <a:schemeClr val="bg1">
                  <a:lumMod val="50000"/>
                </a:schemeClr>
              </a:solidFill>
              <a:ea typeface="Courier New"/>
              <a:cs typeface="Courier New"/>
              <a:sym typeface="Courier New"/>
            </a:endParaRPr>
          </a:p>
          <a:p>
            <a:pPr marL="1005079" lvl="2" indent="-285750" defTabSz="804672">
              <a:buSzPct val="50000"/>
              <a:buFont typeface="Wingdings" pitchFamily="2" charset="2"/>
              <a:buChar char="Ø"/>
              <a:defRPr sz="1800"/>
            </a:pPr>
            <a:r>
              <a:rPr lang="en-US" dirty="0"/>
              <a:t>compare str1, str2 by character (based on ASCII value of each character, then string length), return comparison result</a:t>
            </a:r>
          </a:p>
          <a:p>
            <a:pPr marL="1187959" lvl="3" indent="-285750" defTabSz="804672">
              <a:buSzPct val="50000"/>
              <a:buFont typeface="Wingdings" pitchFamily="2" charset="2"/>
              <a:buChar char="Ø"/>
              <a:defRPr sz="1800"/>
            </a:pPr>
            <a:r>
              <a:rPr lang="en-US" dirty="0"/>
              <a:t>str1 &lt; str2: -1 </a:t>
            </a:r>
          </a:p>
          <a:p>
            <a:pPr marL="1187959" lvl="3" indent="-285750" defTabSz="804672">
              <a:buSzPct val="50000"/>
              <a:buFont typeface="Wingdings" pitchFamily="2" charset="2"/>
              <a:buChar char="Ø"/>
              <a:defRPr sz="1800"/>
            </a:pPr>
            <a:r>
              <a:rPr lang="en-US" dirty="0"/>
              <a:t>str1 == str2: 0</a:t>
            </a:r>
          </a:p>
          <a:p>
            <a:pPr marL="1187959" lvl="3" indent="-285750" defTabSz="804672">
              <a:buSzPct val="50000"/>
              <a:buFont typeface="Wingdings" pitchFamily="2" charset="2"/>
              <a:buChar char="Ø"/>
              <a:defRPr sz="1800"/>
            </a:pPr>
            <a:r>
              <a:rPr lang="en-US" dirty="0"/>
              <a:t>str1 &gt; str2: 1</a:t>
            </a:r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55343-69CC-5945-BD89-0B83D119D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4B76F0-A2F2-1145-8962-70210C521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0FB3F-8C0A-2448-A704-E841058BF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26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08D0B1E-D361-C04C-ACF2-08E18CE9FF40}"/>
              </a:ext>
            </a:extLst>
          </p:cNvPr>
          <p:cNvSpPr/>
          <p:nvPr/>
        </p:nvSpPr>
        <p:spPr>
          <a:xfrm>
            <a:off x="172529" y="502999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418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316AC-C461-2245-8DD7-39A1069CA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String</a:t>
            </a:r>
            <a:r>
              <a:rPr lang="zh-CN" altLang="en-US" dirty="0"/>
              <a:t> </a:t>
            </a:r>
            <a:r>
              <a:rPr lang="en-US" altLang="zh-CN" dirty="0"/>
              <a:t>Operations</a:t>
            </a:r>
            <a:r>
              <a:rPr lang="zh-CN" altLang="en-US" dirty="0"/>
              <a:t> </a:t>
            </a:r>
            <a:r>
              <a:rPr lang="en-US" altLang="zh-CN" dirty="0"/>
              <a:t>(2)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A3120-0F0C-6446-8228-33EFD9AA4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81202" indent="-342900" defTabSz="905255">
              <a:buSzPct val="58332"/>
              <a:buFont typeface="Wingdings" pitchFamily="2" charset="2"/>
              <a:buChar char="Ø"/>
              <a:defRPr sz="1800"/>
            </a:pPr>
            <a:r>
              <a:rPr lang="en-US" u="sng" dirty="0"/>
              <a:t>Searching</a:t>
            </a:r>
            <a:r>
              <a:rPr lang="en-US" dirty="0"/>
              <a:t>: </a:t>
            </a:r>
          </a:p>
          <a:p>
            <a:pPr marL="905255" lvl="1" indent="-301752" defTabSz="905255">
              <a:buSzPct val="50000"/>
              <a:buFont typeface="Wingdings" pitchFamily="2" charset="2"/>
              <a:buChar char="Ø"/>
              <a:defRPr sz="1800"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  <a:ea typeface="Courier New"/>
                <a:cs typeface="Courier New"/>
                <a:sym typeface="Courier New"/>
              </a:rPr>
              <a:t>char*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ea typeface="Courier New"/>
                <a:cs typeface="Courier New"/>
                <a:sym typeface="Courier New"/>
              </a:rPr>
              <a:t>strstr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ea typeface="Courier New"/>
                <a:cs typeface="Courier New"/>
                <a:sym typeface="Courier New"/>
              </a:rPr>
              <a:t> (char * str1, char * str2</a:t>
            </a:r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  <a:ea typeface="Courier New"/>
                <a:cs typeface="Courier New"/>
                <a:sym typeface="Courier New"/>
              </a:rPr>
              <a:t>);</a:t>
            </a:r>
          </a:p>
          <a:p>
            <a:pPr marL="1088135" lvl="2" indent="-301752" defTabSz="905255">
              <a:buSzPct val="50000"/>
              <a:buFont typeface="Wingdings" pitchFamily="2" charset="2"/>
              <a:buChar char="Ø"/>
              <a:defRPr sz="1800"/>
            </a:pPr>
            <a:r>
              <a:rPr lang="en-US" sz="2000" dirty="0"/>
              <a:t>return pointer to </a:t>
            </a:r>
            <a:r>
              <a:rPr lang="en-US" sz="2000" i="1" dirty="0"/>
              <a:t>first </a:t>
            </a:r>
            <a:r>
              <a:rPr lang="en-US" sz="2000" dirty="0"/>
              <a:t>occurrence of str2 in str1, else NULL</a:t>
            </a:r>
          </a:p>
          <a:p>
            <a:pPr marL="905255" lvl="1" indent="-301752" defTabSz="905255">
              <a:buSzPct val="50000"/>
              <a:buFont typeface="Wingdings" pitchFamily="2" charset="2"/>
              <a:buChar char="Ø"/>
              <a:defRPr sz="1800"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  <a:ea typeface="Courier New"/>
                <a:cs typeface="Courier New"/>
                <a:sym typeface="Courier New"/>
              </a:rPr>
              <a:t>char*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ea typeface="Courier New"/>
                <a:cs typeface="Courier New"/>
                <a:sym typeface="Courier New"/>
              </a:rPr>
              <a:t>strtok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ea typeface="Courier New"/>
                <a:cs typeface="Courier New"/>
                <a:sym typeface="Courier New"/>
              </a:rPr>
              <a:t> (char *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ea typeface="Courier New"/>
                <a:cs typeface="Courier New"/>
                <a:sym typeface="Courier New"/>
              </a:rPr>
              <a:t>str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ea typeface="Courier New"/>
                <a:cs typeface="Courier New"/>
                <a:sym typeface="Courier New"/>
              </a:rPr>
              <a:t>, char * delimiters</a:t>
            </a:r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  <a:ea typeface="Courier New"/>
                <a:cs typeface="Courier New"/>
                <a:sym typeface="Courier New"/>
              </a:rPr>
              <a:t>);</a:t>
            </a:r>
          </a:p>
          <a:p>
            <a:pPr marL="1088135" lvl="2" indent="-301752" defTabSz="905255">
              <a:buSzPct val="50000"/>
              <a:buFont typeface="Wingdings" pitchFamily="2" charset="2"/>
              <a:buChar char="Ø"/>
              <a:defRPr sz="1800"/>
            </a:pPr>
            <a:r>
              <a:rPr lang="en-US" dirty="0"/>
              <a:t>tokenize </a:t>
            </a:r>
            <a:r>
              <a:rPr lang="en-US" dirty="0" err="1">
                <a:ea typeface="Courier New"/>
                <a:cs typeface="Courier New"/>
                <a:sym typeface="Courier New"/>
              </a:rPr>
              <a:t>str</a:t>
            </a:r>
            <a:r>
              <a:rPr lang="en-US" dirty="0"/>
              <a:t> according to delimiter characters provided in </a:t>
            </a:r>
            <a:r>
              <a:rPr lang="en-US" dirty="0">
                <a:ea typeface="Courier New"/>
                <a:cs typeface="Courier New"/>
                <a:sym typeface="Courier New"/>
              </a:rPr>
              <a:t>delimiters</a:t>
            </a:r>
            <a:r>
              <a:rPr lang="en-US" dirty="0"/>
              <a:t>, return the next token per successive stroke call, using </a:t>
            </a:r>
            <a:r>
              <a:rPr lang="en-US" dirty="0" err="1">
                <a:ea typeface="Courier New"/>
                <a:cs typeface="Courier New"/>
                <a:sym typeface="Courier New"/>
              </a:rPr>
              <a:t>str</a:t>
            </a:r>
            <a:r>
              <a:rPr lang="en-US" dirty="0">
                <a:ea typeface="Courier New"/>
                <a:cs typeface="Courier New"/>
                <a:sym typeface="Courier New"/>
              </a:rPr>
              <a:t> = NULL</a:t>
            </a:r>
          </a:p>
          <a:p>
            <a:pPr marL="481202" indent="-342900" defTabSz="905255">
              <a:buSzPct val="58332"/>
              <a:buFont typeface="Wingdings" pitchFamily="2" charset="2"/>
              <a:buChar char="Ø"/>
              <a:defRPr sz="1800"/>
            </a:pPr>
            <a:r>
              <a:rPr lang="en-US" u="sng" dirty="0"/>
              <a:t>Other</a:t>
            </a:r>
            <a:r>
              <a:rPr lang="en-US" dirty="0"/>
              <a:t>: </a:t>
            </a:r>
          </a:p>
          <a:p>
            <a:pPr marL="905255" lvl="1" indent="-301752" defTabSz="905255">
              <a:buSzPct val="50000"/>
              <a:buFont typeface="Wingdings" pitchFamily="2" charset="2"/>
              <a:buChar char="Ø"/>
              <a:defRPr sz="1800"/>
            </a:pPr>
            <a:r>
              <a:rPr lang="en-US" i="1" dirty="0" err="1">
                <a:solidFill>
                  <a:schemeClr val="bg1">
                    <a:lumMod val="50000"/>
                  </a:schemeClr>
                </a:solidFill>
                <a:ea typeface="Courier New"/>
                <a:cs typeface="Courier New"/>
                <a:sym typeface="Courier New"/>
              </a:rPr>
              <a:t>size_t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ea typeface="Courier New"/>
                <a:cs typeface="Courier New"/>
                <a:sym typeface="Courier New"/>
              </a:rPr>
              <a:t>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ea typeface="Courier New"/>
                <a:cs typeface="Courier New"/>
                <a:sym typeface="Courier New"/>
              </a:rPr>
              <a:t>strlen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ea typeface="Courier New"/>
                <a:cs typeface="Courier New"/>
                <a:sym typeface="Courier New"/>
              </a:rPr>
              <a:t> (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ea typeface="Courier New"/>
                <a:cs typeface="Courier New"/>
                <a:sym typeface="Courier New"/>
              </a:rPr>
              <a:t>const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ea typeface="Courier New"/>
                <a:cs typeface="Courier New"/>
                <a:sym typeface="Courier New"/>
              </a:rPr>
              <a:t> char *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ea typeface="Courier New"/>
                <a:cs typeface="Courier New"/>
                <a:sym typeface="Courier New"/>
              </a:rPr>
              <a:t>str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ea typeface="Courier New"/>
                <a:cs typeface="Courier New"/>
                <a:sym typeface="Courier New"/>
              </a:rPr>
              <a:t> )</a:t>
            </a:r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  <a:ea typeface="Courier New"/>
                <a:cs typeface="Courier New"/>
                <a:sym typeface="Courier New"/>
              </a:rPr>
              <a:t>;</a:t>
            </a:r>
            <a:endParaRPr lang="en-US" i="1" dirty="0">
              <a:solidFill>
                <a:schemeClr val="bg1">
                  <a:lumMod val="50000"/>
                </a:schemeClr>
              </a:solidFill>
              <a:ea typeface="Courier New"/>
              <a:cs typeface="Courier New"/>
              <a:sym typeface="Courier New"/>
            </a:endParaRPr>
          </a:p>
          <a:p>
            <a:pPr marL="1088135" lvl="2" indent="-301752" defTabSz="905255">
              <a:buSzPct val="50000"/>
              <a:buFont typeface="Wingdings" pitchFamily="2" charset="2"/>
              <a:buChar char="Ø"/>
              <a:defRPr sz="1800"/>
            </a:pPr>
            <a:r>
              <a:rPr lang="en-US" dirty="0"/>
              <a:t>returns length of the string (up to, but not including the ‘</a:t>
            </a:r>
            <a:r>
              <a:rPr lang="en-US" dirty="0">
                <a:ea typeface="Courier New"/>
                <a:cs typeface="Courier New"/>
                <a:sym typeface="Courier New"/>
              </a:rPr>
              <a:t>\0</a:t>
            </a:r>
            <a:r>
              <a:rPr lang="en-US" dirty="0"/>
              <a:t>’ character)</a:t>
            </a:r>
          </a:p>
          <a:p>
            <a:pPr marL="905255" lvl="1" indent="-301752" defTabSz="905255">
              <a:buSzPct val="50000"/>
              <a:buFont typeface="Wingdings" pitchFamily="2" charset="2"/>
              <a:buChar char="Ø"/>
              <a:defRPr sz="1800"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  <a:ea typeface="Courier New"/>
                <a:cs typeface="Courier New"/>
                <a:sym typeface="Courier New"/>
              </a:rPr>
              <a:t>void *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ea typeface="Courier New"/>
                <a:cs typeface="Courier New"/>
                <a:sym typeface="Courier New"/>
              </a:rPr>
              <a:t>memset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ea typeface="Courier New"/>
                <a:cs typeface="Courier New"/>
                <a:sym typeface="Courier New"/>
              </a:rPr>
              <a:t> (void*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ea typeface="Courier New"/>
                <a:cs typeface="Courier New"/>
                <a:sym typeface="Courier New"/>
              </a:rPr>
              <a:t>ptr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ea typeface="Courier New"/>
                <a:cs typeface="Courier New"/>
                <a:sym typeface="Courier New"/>
              </a:rPr>
              <a:t>,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ea typeface="Courier New"/>
                <a:cs typeface="Courier New"/>
                <a:sym typeface="Courier New"/>
              </a:rPr>
              <a:t>int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ea typeface="Courier New"/>
                <a:cs typeface="Courier New"/>
                <a:sym typeface="Courier New"/>
              </a:rPr>
              <a:t>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ea typeface="Courier New"/>
                <a:cs typeface="Courier New"/>
                <a:sym typeface="Courier New"/>
              </a:rPr>
              <a:t>val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ea typeface="Courier New"/>
                <a:cs typeface="Courier New"/>
                <a:sym typeface="Courier New"/>
              </a:rPr>
              <a:t>,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ea typeface="Courier New"/>
                <a:cs typeface="Courier New"/>
                <a:sym typeface="Courier New"/>
              </a:rPr>
              <a:t>size_t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ea typeface="Courier New"/>
                <a:cs typeface="Courier New"/>
                <a:sym typeface="Courier New"/>
              </a:rPr>
              <a:t> n )</a:t>
            </a:r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  <a:ea typeface="Courier New"/>
                <a:cs typeface="Courier New"/>
                <a:sym typeface="Courier New"/>
              </a:rPr>
              <a:t>;</a:t>
            </a:r>
          </a:p>
          <a:p>
            <a:pPr marL="1088135" lvl="2" indent="-301752" defTabSz="905255">
              <a:buSzPct val="50000"/>
              <a:buFont typeface="Wingdings" pitchFamily="2" charset="2"/>
              <a:buChar char="Ø"/>
              <a:defRPr sz="1800"/>
            </a:pPr>
            <a:r>
              <a:rPr lang="en-US" dirty="0"/>
              <a:t>set first n bytes of memory block addressed by </a:t>
            </a:r>
            <a:r>
              <a:rPr lang="en-US" dirty="0" err="1">
                <a:ea typeface="Courier New"/>
                <a:cs typeface="Courier New"/>
                <a:sym typeface="Courier New"/>
              </a:rPr>
              <a:t>ptr</a:t>
            </a:r>
            <a:r>
              <a:rPr lang="en-US" dirty="0"/>
              <a:t> to </a:t>
            </a:r>
            <a:r>
              <a:rPr lang="en-US" dirty="0" err="1">
                <a:ea typeface="Courier New"/>
                <a:cs typeface="Courier New"/>
                <a:sym typeface="Courier New"/>
              </a:rPr>
              <a:t>val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55343-69CC-5945-BD89-0B83D119D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4B76F0-A2F2-1145-8962-70210C521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CS-392 Systems Programming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0FB3F-8C0A-2448-A704-E841058BF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27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5F73FF6-D65F-7F4F-B7C5-DF0FB2893940}"/>
              </a:ext>
            </a:extLst>
          </p:cNvPr>
          <p:cNvSpPr/>
          <p:nvPr/>
        </p:nvSpPr>
        <p:spPr>
          <a:xfrm>
            <a:off x="172529" y="502999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1616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318CC-601B-0A49-A151-04AD98E6F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Dynamic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Allocation/Free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5E23E-A6B5-5D47-9F42-CE266EC0A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529" y="1253677"/>
            <a:ext cx="8798943" cy="451179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void *malloc(</a:t>
            </a:r>
            <a:r>
              <a:rPr lang="en-US" b="1" dirty="0" err="1"/>
              <a:t>size_t</a:t>
            </a:r>
            <a:r>
              <a:rPr lang="en-US" dirty="0"/>
              <a:t> </a:t>
            </a:r>
            <a:r>
              <a:rPr lang="en-US" i="1" dirty="0"/>
              <a:t>size</a:t>
            </a:r>
            <a:r>
              <a:rPr lang="en-US" b="1" dirty="0"/>
              <a:t>);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/>
              <a:t>The </a:t>
            </a:r>
            <a:r>
              <a:rPr lang="en-US" b="1" dirty="0"/>
              <a:t>malloc</a:t>
            </a:r>
            <a:r>
              <a:rPr lang="en-US" dirty="0"/>
              <a:t>() function allocates </a:t>
            </a:r>
            <a:r>
              <a:rPr lang="en-US" i="1" dirty="0"/>
              <a:t>size</a:t>
            </a:r>
            <a:r>
              <a:rPr lang="en-US" dirty="0"/>
              <a:t> bytes and returns a pointer to</a:t>
            </a:r>
            <a:r>
              <a:rPr lang="zh-CN" altLang="en-US" dirty="0"/>
              <a:t> </a:t>
            </a:r>
            <a:r>
              <a:rPr lang="en-US" dirty="0"/>
              <a:t>the allocated memory. </a:t>
            </a:r>
            <a:r>
              <a:rPr lang="en-US" i="1" dirty="0"/>
              <a:t>The memory is not initialized</a:t>
            </a:r>
            <a:r>
              <a:rPr lang="en-US" dirty="0"/>
              <a:t>. If </a:t>
            </a:r>
            <a:r>
              <a:rPr lang="en-US" i="1" dirty="0"/>
              <a:t>size</a:t>
            </a:r>
            <a:r>
              <a:rPr lang="en-US" dirty="0"/>
              <a:t> is 0,</a:t>
            </a:r>
            <a:r>
              <a:rPr lang="zh-CN" altLang="en-US" dirty="0"/>
              <a:t> </a:t>
            </a:r>
            <a:r>
              <a:rPr lang="en-US" dirty="0"/>
              <a:t>then </a:t>
            </a:r>
            <a:r>
              <a:rPr lang="en-US" b="1" dirty="0"/>
              <a:t>malloc</a:t>
            </a:r>
            <a:r>
              <a:rPr lang="en-US" dirty="0"/>
              <a:t>() returns either NULL, or a unique pointer value that can</a:t>
            </a:r>
            <a:r>
              <a:rPr lang="zh-CN" altLang="en-US" dirty="0"/>
              <a:t> </a:t>
            </a:r>
            <a:r>
              <a:rPr lang="en-US" dirty="0"/>
              <a:t>later be successfully passed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deallocation</a:t>
            </a:r>
          </a:p>
          <a:p>
            <a:pPr>
              <a:buFont typeface="Wingdings" pitchFamily="2" charset="2"/>
              <a:buChar char="Ø"/>
            </a:pPr>
            <a:r>
              <a:rPr lang="zh-CN" altLang="en-US" b="1" dirty="0"/>
              <a:t> </a:t>
            </a:r>
            <a:r>
              <a:rPr lang="en-US" b="1" dirty="0"/>
              <a:t>void free(void</a:t>
            </a:r>
            <a:r>
              <a:rPr lang="en-US" dirty="0"/>
              <a:t> </a:t>
            </a:r>
            <a:r>
              <a:rPr lang="en-US" i="1" dirty="0"/>
              <a:t>*</a:t>
            </a:r>
            <a:r>
              <a:rPr lang="en-US" i="1" dirty="0" err="1"/>
              <a:t>ptr</a:t>
            </a:r>
            <a:r>
              <a:rPr lang="en-US" b="1" dirty="0"/>
              <a:t>);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/>
              <a:t>The free() function frees the memory space pointed to by </a:t>
            </a:r>
            <a:r>
              <a:rPr lang="en-US" dirty="0" err="1"/>
              <a:t>ptr</a:t>
            </a:r>
            <a:r>
              <a:rPr lang="en-US" dirty="0"/>
              <a:t>, which must have been returned by a previous call to malloc(), </a:t>
            </a:r>
            <a:r>
              <a:rPr lang="en-US" dirty="0" err="1"/>
              <a:t>calloc</a:t>
            </a:r>
            <a:r>
              <a:rPr lang="en-US" dirty="0"/>
              <a:t>() or </a:t>
            </a:r>
            <a:r>
              <a:rPr lang="en-US" dirty="0" err="1"/>
              <a:t>realloc</a:t>
            </a:r>
            <a:r>
              <a:rPr lang="en-US" dirty="0"/>
              <a:t>(). Otherwise, or if free(</a:t>
            </a:r>
            <a:r>
              <a:rPr lang="en-US" dirty="0" err="1"/>
              <a:t>ptr</a:t>
            </a:r>
            <a:r>
              <a:rPr lang="en-US" dirty="0"/>
              <a:t>) has already been called before, undefined behavior occurs. If </a:t>
            </a:r>
            <a:r>
              <a:rPr lang="en-US" dirty="0" err="1"/>
              <a:t>ptr</a:t>
            </a:r>
            <a:r>
              <a:rPr lang="en-US" dirty="0"/>
              <a:t> is NULL, no operation is performed.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0EF38-EFC2-D549-9A46-3417D90A3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201</a:t>
            </a:r>
            <a:r>
              <a:rPr lang="en-US" altLang="zh-CN"/>
              <a:t>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6B02-7DDB-4D41-9619-D267504E1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CS-392 Systems Programming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22071-4559-5A4D-8BCE-F35C79C6B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28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69ACB5B-ED24-EA42-B4C5-0FF8CAD0BC50}"/>
              </a:ext>
            </a:extLst>
          </p:cNvPr>
          <p:cNvSpPr/>
          <p:nvPr/>
        </p:nvSpPr>
        <p:spPr>
          <a:xfrm>
            <a:off x="6008553" y="4914416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135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318CC-601B-0A49-A151-04AD98E6F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Dynamic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Allocation/Free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0EF38-EFC2-D549-9A46-3417D90A3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201</a:t>
            </a:r>
            <a:r>
              <a:rPr lang="en-US" altLang="zh-CN"/>
              <a:t>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6B02-7DDB-4D41-9619-D267504E1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CS-392 Systems Programming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22071-4559-5A4D-8BCE-F35C79C6B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29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5FC5EC6-B583-A442-B5FD-C109E4FE0B44}"/>
              </a:ext>
            </a:extLst>
          </p:cNvPr>
          <p:cNvSpPr txBox="1">
            <a:spLocks/>
          </p:cNvSpPr>
          <p:nvPr/>
        </p:nvSpPr>
        <p:spPr>
          <a:xfrm>
            <a:off x="620654" y="1239958"/>
            <a:ext cx="7902692" cy="536272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/>
              <a:t>#include&lt;</a:t>
            </a:r>
            <a:r>
              <a:rPr lang="en-US" altLang="zh-CN" sz="1800" dirty="0" err="1"/>
              <a:t>stdio.h</a:t>
            </a:r>
            <a:r>
              <a:rPr lang="en-US" altLang="zh-CN" sz="1800" dirty="0"/>
              <a:t>&gt;</a:t>
            </a:r>
          </a:p>
          <a:p>
            <a:r>
              <a:rPr lang="en-US" altLang="zh-CN" sz="1800" dirty="0" err="1"/>
              <a:t>int</a:t>
            </a:r>
            <a:r>
              <a:rPr lang="zh-CN" altLang="en-US" sz="1800" dirty="0"/>
              <a:t> </a:t>
            </a:r>
            <a:r>
              <a:rPr lang="en-US" altLang="zh-CN" sz="1800" dirty="0"/>
              <a:t>main(</a:t>
            </a:r>
            <a:r>
              <a:rPr lang="en-US" altLang="zh-CN" sz="1800" dirty="0" err="1"/>
              <a:t>int</a:t>
            </a:r>
            <a:r>
              <a:rPr lang="zh-CN" altLang="en-US" sz="1800" dirty="0"/>
              <a:t> </a:t>
            </a:r>
            <a:r>
              <a:rPr lang="en-US" altLang="zh-CN" sz="1800" dirty="0" err="1"/>
              <a:t>argc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/>
              <a:t>char</a:t>
            </a:r>
            <a:r>
              <a:rPr lang="zh-CN" altLang="en-US" sz="1800" dirty="0"/>
              <a:t> ** </a:t>
            </a:r>
            <a:r>
              <a:rPr lang="en-US" altLang="zh-CN" sz="1800" dirty="0" err="1"/>
              <a:t>argv</a:t>
            </a:r>
            <a:r>
              <a:rPr lang="en-US" altLang="zh-CN" sz="1800" dirty="0"/>
              <a:t>){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r>
              <a:rPr lang="zh-CN" altLang="en-US" sz="1800" dirty="0"/>
              <a:t>    </a:t>
            </a:r>
            <a:r>
              <a:rPr lang="en-US" altLang="zh-CN" sz="1800" dirty="0"/>
              <a:t>char</a:t>
            </a:r>
            <a:r>
              <a:rPr lang="zh-CN" altLang="en-US" sz="1800" dirty="0"/>
              <a:t> *</a:t>
            </a:r>
            <a:r>
              <a:rPr lang="en-US" altLang="zh-CN" sz="1800" dirty="0" err="1"/>
              <a:t>ptr</a:t>
            </a:r>
            <a:r>
              <a:rPr lang="en-US" altLang="zh-CN" sz="1800" dirty="0"/>
              <a:t>;</a:t>
            </a:r>
          </a:p>
          <a:p>
            <a:r>
              <a:rPr lang="zh-CN" altLang="en-US" sz="1800" dirty="0"/>
              <a:t>    </a:t>
            </a:r>
            <a:r>
              <a:rPr lang="en-US" altLang="zh-CN" sz="1800" dirty="0" err="1"/>
              <a:t>int</a:t>
            </a:r>
            <a:r>
              <a:rPr lang="zh-CN" altLang="en-US" sz="1800" dirty="0"/>
              <a:t> </a:t>
            </a:r>
            <a:r>
              <a:rPr lang="en-US" altLang="zh-CN" sz="1800" dirty="0" err="1"/>
              <a:t>sz</a:t>
            </a:r>
            <a:r>
              <a:rPr lang="en-US" altLang="zh-CN" sz="1800" dirty="0"/>
              <a:t>;</a:t>
            </a:r>
            <a:endParaRPr lang="en-US" altLang="zh-CN" sz="1400" dirty="0"/>
          </a:p>
          <a:p>
            <a:r>
              <a:rPr lang="zh-CN" altLang="en-US" sz="1800" dirty="0"/>
              <a:t>    </a:t>
            </a:r>
            <a:r>
              <a:rPr lang="en-US" altLang="zh-CN" sz="1800" dirty="0"/>
              <a:t>FILE</a:t>
            </a:r>
            <a:r>
              <a:rPr lang="zh-CN" altLang="en-US" sz="1800" dirty="0"/>
              <a:t> *</a:t>
            </a:r>
            <a:r>
              <a:rPr lang="en-US" altLang="zh-CN" sz="1800" dirty="0" err="1"/>
              <a:t>fp</a:t>
            </a:r>
            <a:r>
              <a:rPr lang="zh-CN" altLang="en-US" sz="1800" dirty="0"/>
              <a:t> </a:t>
            </a:r>
            <a:r>
              <a:rPr lang="en-US" altLang="zh-CN" sz="1800" dirty="0"/>
              <a:t>=</a:t>
            </a:r>
            <a:r>
              <a:rPr lang="zh-CN" altLang="en-US" sz="1800" dirty="0"/>
              <a:t> </a:t>
            </a:r>
            <a:r>
              <a:rPr lang="en-US" altLang="zh-CN" sz="1800" dirty="0" err="1"/>
              <a:t>fopen</a:t>
            </a:r>
            <a:r>
              <a:rPr lang="en-US" altLang="zh-CN" sz="1800" dirty="0"/>
              <a:t>(“/path/to/your/file”,</a:t>
            </a:r>
            <a:r>
              <a:rPr lang="zh-CN" altLang="en-US" sz="1800" dirty="0"/>
              <a:t> </a:t>
            </a:r>
            <a:r>
              <a:rPr lang="en-US" altLang="zh-CN" sz="1800" dirty="0"/>
              <a:t>“r”);</a:t>
            </a:r>
            <a:r>
              <a:rPr lang="zh-CN" altLang="en-US" sz="1800" dirty="0"/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//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we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do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not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know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the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size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of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this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file</a:t>
            </a:r>
          </a:p>
          <a:p>
            <a:r>
              <a:rPr lang="zh-CN" altLang="en-US" sz="1800" dirty="0"/>
              <a:t>    </a:t>
            </a:r>
            <a:r>
              <a:rPr lang="en-US" altLang="zh-CN" sz="1800" dirty="0" err="1"/>
              <a:t>fseek</a:t>
            </a:r>
            <a:r>
              <a:rPr lang="en-US" altLang="zh-CN" sz="1800" dirty="0"/>
              <a:t>(</a:t>
            </a:r>
            <a:r>
              <a:rPr lang="en-US" altLang="zh-CN" sz="1800" dirty="0" err="1"/>
              <a:t>fp</a:t>
            </a:r>
            <a:r>
              <a:rPr lang="en-US" altLang="zh-CN" sz="1800" dirty="0"/>
              <a:t>, 0L, SEEK_END); </a:t>
            </a:r>
          </a:p>
          <a:p>
            <a:r>
              <a:rPr lang="zh-CN" altLang="en-US" sz="1800" dirty="0"/>
              <a:t>    </a:t>
            </a:r>
            <a:r>
              <a:rPr lang="en-US" altLang="zh-CN" sz="1800" dirty="0" err="1"/>
              <a:t>sz</a:t>
            </a:r>
            <a:r>
              <a:rPr lang="en-US" altLang="zh-CN" sz="1800" dirty="0"/>
              <a:t> = </a:t>
            </a:r>
            <a:r>
              <a:rPr lang="en-US" altLang="zh-CN" sz="1800" dirty="0" err="1"/>
              <a:t>ftell</a:t>
            </a:r>
            <a:r>
              <a:rPr lang="en-US" altLang="zh-CN" sz="1800" dirty="0"/>
              <a:t>(</a:t>
            </a:r>
            <a:r>
              <a:rPr lang="en-US" altLang="zh-CN" sz="1800" dirty="0" err="1"/>
              <a:t>fp</a:t>
            </a:r>
            <a:r>
              <a:rPr lang="en-US" altLang="zh-CN" sz="1800" dirty="0"/>
              <a:t>);</a:t>
            </a:r>
          </a:p>
          <a:p>
            <a:r>
              <a:rPr lang="zh-CN" altLang="en-US" sz="1800" dirty="0"/>
              <a:t>    </a:t>
            </a:r>
            <a:r>
              <a:rPr lang="en-US" altLang="zh-CN" sz="1800" dirty="0"/>
              <a:t>rewind(</a:t>
            </a:r>
            <a:r>
              <a:rPr lang="en-US" altLang="zh-CN" sz="1800" dirty="0" err="1"/>
              <a:t>fp</a:t>
            </a:r>
            <a:r>
              <a:rPr lang="en-US" altLang="zh-CN" sz="1800" dirty="0"/>
              <a:t>);</a:t>
            </a:r>
            <a:r>
              <a:rPr lang="zh-CN" altLang="en-US" sz="1800" dirty="0"/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//move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the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position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indicator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back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the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to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file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beginning</a:t>
            </a:r>
          </a:p>
          <a:p>
            <a:r>
              <a:rPr lang="zh-CN" altLang="en-US" sz="1800" dirty="0"/>
              <a:t>    </a:t>
            </a:r>
            <a:r>
              <a:rPr lang="en-US" altLang="zh-CN" sz="1800" dirty="0" err="1"/>
              <a:t>ptr</a:t>
            </a:r>
            <a:r>
              <a:rPr lang="zh-CN" altLang="en-US" sz="1800" dirty="0"/>
              <a:t> </a:t>
            </a:r>
            <a:r>
              <a:rPr lang="en-US" altLang="zh-CN" sz="1800" dirty="0"/>
              <a:t>=</a:t>
            </a:r>
            <a:r>
              <a:rPr lang="zh-CN" altLang="en-US" sz="1800" dirty="0"/>
              <a:t> </a:t>
            </a:r>
            <a:r>
              <a:rPr lang="en-US" altLang="zh-CN" sz="1800" dirty="0"/>
              <a:t>malloc(</a:t>
            </a:r>
            <a:r>
              <a:rPr lang="en-US" altLang="zh-CN" sz="1800" dirty="0" err="1"/>
              <a:t>sz</a:t>
            </a:r>
            <a:r>
              <a:rPr lang="en-US" altLang="zh-CN" sz="1800" dirty="0"/>
              <a:t>);</a:t>
            </a:r>
            <a:r>
              <a:rPr lang="zh-CN" altLang="en-US" sz="1800" dirty="0"/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//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we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dynamically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allocate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a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memory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with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size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of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the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file</a:t>
            </a:r>
          </a:p>
          <a:p>
            <a:r>
              <a:rPr lang="zh-CN" altLang="en-US" sz="1800" dirty="0"/>
              <a:t>    </a:t>
            </a:r>
            <a:r>
              <a:rPr lang="en-US" altLang="zh-CN" sz="1800" dirty="0" err="1"/>
              <a:t>fread</a:t>
            </a:r>
            <a:r>
              <a:rPr lang="en-US" altLang="zh-CN" sz="1800" dirty="0"/>
              <a:t>(</a:t>
            </a:r>
            <a:r>
              <a:rPr lang="en-US" altLang="zh-CN" sz="1800" dirty="0" err="1"/>
              <a:t>ptr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/>
              <a:t>1,</a:t>
            </a:r>
            <a:r>
              <a:rPr lang="zh-CN" altLang="en-US" sz="1800" dirty="0"/>
              <a:t> </a:t>
            </a:r>
            <a:r>
              <a:rPr lang="en-US" altLang="zh-CN" sz="1800" dirty="0" err="1"/>
              <a:t>sz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 err="1"/>
              <a:t>fp</a:t>
            </a:r>
            <a:r>
              <a:rPr lang="en-US" altLang="zh-CN" sz="1800" dirty="0"/>
              <a:t>);</a:t>
            </a:r>
          </a:p>
          <a:p>
            <a:r>
              <a:rPr lang="zh-CN" altLang="en-US" sz="1800" dirty="0">
                <a:solidFill>
                  <a:schemeClr val="tx1"/>
                </a:solidFill>
              </a:rPr>
              <a:t>    </a:t>
            </a:r>
            <a:r>
              <a:rPr lang="en-US" altLang="zh-CN" sz="1800" dirty="0">
                <a:solidFill>
                  <a:schemeClr val="tx1"/>
                </a:solidFill>
              </a:rPr>
              <a:t>free(</a:t>
            </a:r>
            <a:r>
              <a:rPr lang="en-US" altLang="zh-CN" sz="1800" dirty="0" err="1">
                <a:solidFill>
                  <a:schemeClr val="tx1"/>
                </a:solidFill>
              </a:rPr>
              <a:t>ptr</a:t>
            </a:r>
            <a:r>
              <a:rPr lang="en-US" altLang="zh-CN" sz="1800" dirty="0">
                <a:solidFill>
                  <a:schemeClr val="tx1"/>
                </a:solidFill>
              </a:rPr>
              <a:t>);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//free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the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memory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we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allocated</a:t>
            </a:r>
            <a:endParaRPr lang="en-US" altLang="zh-CN" sz="1400" i="1" dirty="0">
              <a:solidFill>
                <a:srgbClr val="FF0000"/>
              </a:solidFill>
            </a:endParaRPr>
          </a:p>
          <a:p>
            <a:r>
              <a:rPr lang="zh-CN" altLang="en-US" sz="1800" dirty="0">
                <a:solidFill>
                  <a:schemeClr val="tx1"/>
                </a:solidFill>
              </a:rPr>
              <a:t>   </a:t>
            </a:r>
            <a:r>
              <a:rPr lang="en-US" altLang="zh-CN" sz="1800" dirty="0" err="1">
                <a:solidFill>
                  <a:schemeClr val="tx1"/>
                </a:solidFill>
              </a:rPr>
              <a:t>fclose</a:t>
            </a:r>
            <a:r>
              <a:rPr lang="en-US" altLang="zh-CN" sz="1800" dirty="0">
                <a:solidFill>
                  <a:schemeClr val="tx1"/>
                </a:solidFill>
              </a:rPr>
              <a:t>(</a:t>
            </a:r>
            <a:r>
              <a:rPr lang="en-US" altLang="zh-CN" sz="1800" dirty="0" err="1">
                <a:solidFill>
                  <a:schemeClr val="tx1"/>
                </a:solidFill>
              </a:rPr>
              <a:t>fp</a:t>
            </a:r>
            <a:r>
              <a:rPr lang="en-US" altLang="zh-CN" sz="1800" dirty="0">
                <a:solidFill>
                  <a:schemeClr val="tx1"/>
                </a:solidFill>
              </a:rPr>
              <a:t>);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endParaRPr lang="en-US" altLang="zh-CN" sz="1800" i="1" dirty="0">
              <a:solidFill>
                <a:srgbClr val="FF0000"/>
              </a:solidFill>
            </a:endParaRPr>
          </a:p>
          <a:p>
            <a:r>
              <a:rPr lang="en-US" altLang="zh-CN" sz="1800" dirty="0"/>
              <a:t>}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sz="18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EA41E4-A986-224E-A43E-48078013206E}"/>
              </a:ext>
            </a:extLst>
          </p:cNvPr>
          <p:cNvSpPr/>
          <p:nvPr/>
        </p:nvSpPr>
        <p:spPr>
          <a:xfrm>
            <a:off x="6062340" y="1377058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591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B50A7-0424-8D44-B2CC-C7DDD1E05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98A07-ED06-494A-869F-49BC5E180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78DCD-A8C3-D447-B494-27D327281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BA0828-F271-3645-8224-0EBC7E077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0913"/>
            <a:ext cx="9144000" cy="416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857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</a:t>
            </a:r>
            <a:r>
              <a:rPr lang="zh-CN" altLang="en-US" dirty="0"/>
              <a:t> </a:t>
            </a:r>
            <a:r>
              <a:rPr lang="en-US" altLang="zh-CN" dirty="0"/>
              <a:t>Files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/>
              <a:t>Each header file contains one or more function declarations, data type definitions, and macros.</a:t>
            </a:r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place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declare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own</a:t>
            </a:r>
            <a:r>
              <a:rPr lang="zh-CN" altLang="en-US" dirty="0"/>
              <a:t> </a:t>
            </a:r>
            <a:r>
              <a:rPr lang="en-US" altLang="zh-CN" dirty="0"/>
              <a:t>functions,</a:t>
            </a:r>
            <a:r>
              <a:rPr lang="zh-CN" altLang="en-US" dirty="0"/>
              <a:t> </a:t>
            </a:r>
            <a:r>
              <a:rPr lang="en-US" altLang="zh-CN" dirty="0"/>
              <a:t>types,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macros</a:t>
            </a:r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Try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avoid</a:t>
            </a:r>
            <a:r>
              <a:rPr lang="zh-CN" altLang="en-US" dirty="0"/>
              <a:t> </a:t>
            </a:r>
            <a:r>
              <a:rPr lang="en-US" altLang="zh-CN" dirty="0"/>
              <a:t>defining</a:t>
            </a:r>
            <a:r>
              <a:rPr lang="zh-CN" altLang="en-US" dirty="0"/>
              <a:t> </a:t>
            </a:r>
            <a:r>
              <a:rPr lang="en-US" altLang="zh-CN" dirty="0"/>
              <a:t>variables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  <a:r>
              <a:rPr lang="zh-CN" altLang="en-US" dirty="0"/>
              <a:t> </a:t>
            </a:r>
            <a:r>
              <a:rPr lang="en-US" altLang="zh-CN" dirty="0"/>
              <a:t>inside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30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DC7BB0-20F2-3D4D-B677-441D699A4DB8}"/>
              </a:ext>
            </a:extLst>
          </p:cNvPr>
          <p:cNvSpPr/>
          <p:nvPr/>
        </p:nvSpPr>
        <p:spPr>
          <a:xfrm>
            <a:off x="458025" y="3579052"/>
            <a:ext cx="84789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#include&lt;</a:t>
            </a:r>
            <a:r>
              <a:rPr lang="en-US" altLang="zh-CN" dirty="0" err="1"/>
              <a:t>stdio.h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//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this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header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includes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declaration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of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 err="1">
                <a:solidFill>
                  <a:srgbClr val="FF0000"/>
                </a:solidFill>
              </a:rPr>
              <a:t>printf</a:t>
            </a:r>
            <a:r>
              <a:rPr lang="en-US" altLang="zh-CN" i="1" dirty="0">
                <a:solidFill>
                  <a:srgbClr val="FF0000"/>
                </a:solidFill>
              </a:rPr>
              <a:t>.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Try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“</a:t>
            </a:r>
            <a:r>
              <a:rPr lang="en-US" altLang="zh-CN" i="1" dirty="0" err="1">
                <a:solidFill>
                  <a:srgbClr val="FF0000"/>
                </a:solidFill>
              </a:rPr>
              <a:t>whereis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 err="1">
                <a:solidFill>
                  <a:srgbClr val="FF0000"/>
                </a:solidFill>
              </a:rPr>
              <a:t>stdio</a:t>
            </a:r>
            <a:r>
              <a:rPr lang="en-US" altLang="zh-CN" i="1" dirty="0">
                <a:solidFill>
                  <a:srgbClr val="FF0000"/>
                </a:solidFill>
              </a:rPr>
              <a:t>”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in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shell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endParaRPr lang="en-US" altLang="zh-CN" i="1" dirty="0">
              <a:solidFill>
                <a:srgbClr val="FF0000"/>
              </a:solidFill>
            </a:endParaRPr>
          </a:p>
          <a:p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/>
              <a:t>main(</a:t>
            </a:r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 err="1"/>
              <a:t>argc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char</a:t>
            </a:r>
            <a:r>
              <a:rPr lang="zh-CN" altLang="en-US" dirty="0"/>
              <a:t> ** </a:t>
            </a:r>
            <a:r>
              <a:rPr lang="en-US" altLang="zh-CN" dirty="0" err="1"/>
              <a:t>argv</a:t>
            </a:r>
            <a:r>
              <a:rPr lang="en-US" altLang="zh-CN" dirty="0"/>
              <a:t>){</a:t>
            </a:r>
          </a:p>
          <a:p>
            <a:pPr marL="201168" lvl="1" indent="0"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printf</a:t>
            </a:r>
            <a:r>
              <a:rPr lang="en-US" altLang="zh-CN" dirty="0"/>
              <a:t>(”Hello</a:t>
            </a:r>
            <a:r>
              <a:rPr lang="zh-CN" altLang="en-US" dirty="0"/>
              <a:t> </a:t>
            </a:r>
            <a:r>
              <a:rPr lang="en-US" altLang="zh-CN" dirty="0"/>
              <a:t>World\n”);</a:t>
            </a:r>
          </a:p>
          <a:p>
            <a:pPr marL="201168" lvl="1" indent="0">
              <a:buNone/>
            </a:pPr>
            <a:r>
              <a:rPr lang="en-US" altLang="zh-CN" dirty="0"/>
              <a:t>	return</a:t>
            </a:r>
            <a:r>
              <a:rPr lang="zh-CN" altLang="en-US" dirty="0"/>
              <a:t> </a:t>
            </a:r>
            <a:r>
              <a:rPr lang="en-US" altLang="zh-CN" dirty="0"/>
              <a:t>1;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}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546ACCC-A33C-6548-AC41-02B3CAAD9C9E}"/>
              </a:ext>
            </a:extLst>
          </p:cNvPr>
          <p:cNvSpPr/>
          <p:nvPr/>
        </p:nvSpPr>
        <p:spPr>
          <a:xfrm>
            <a:off x="172529" y="502999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018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Own</a:t>
            </a:r>
            <a:r>
              <a:rPr lang="zh-CN" altLang="en-US" dirty="0"/>
              <a:t> </a:t>
            </a:r>
            <a:r>
              <a:rPr lang="en-US" altLang="zh-CN" dirty="0"/>
              <a:t>Header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72529" y="1182425"/>
            <a:ext cx="8798943" cy="4823464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“</a:t>
            </a:r>
            <a:r>
              <a:rPr lang="en-US" dirty="0"/>
              <a:t>#ifdef</a:t>
            </a:r>
            <a:r>
              <a:rPr lang="en-US" altLang="zh-CN" dirty="0"/>
              <a:t>”</a:t>
            </a:r>
            <a:r>
              <a:rPr lang="en-US" dirty="0"/>
              <a:t> and </a:t>
            </a:r>
            <a:r>
              <a:rPr lang="en-US" altLang="zh-CN" dirty="0"/>
              <a:t>“</a:t>
            </a:r>
            <a:r>
              <a:rPr lang="en-US" dirty="0"/>
              <a:t>#</a:t>
            </a:r>
            <a:r>
              <a:rPr lang="en-US" dirty="0" err="1"/>
              <a:t>ifndef</a:t>
            </a:r>
            <a:r>
              <a:rPr lang="en-US" altLang="zh-CN" dirty="0"/>
              <a:t>”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avoid</a:t>
            </a:r>
            <a:r>
              <a:rPr lang="zh-CN" altLang="en-US" dirty="0"/>
              <a:t> </a:t>
            </a:r>
            <a:r>
              <a:rPr lang="en-US" altLang="zh-CN" dirty="0"/>
              <a:t>duplicated</a:t>
            </a:r>
            <a:r>
              <a:rPr lang="zh-CN" altLang="en-US" dirty="0"/>
              <a:t> </a:t>
            </a:r>
            <a:r>
              <a:rPr lang="en-US" altLang="zh-CN" dirty="0"/>
              <a:t>include</a:t>
            </a:r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“</a:t>
            </a:r>
            <a:r>
              <a:rPr lang="en-US" dirty="0"/>
              <a:t>#ifdef</a:t>
            </a:r>
            <a:r>
              <a:rPr lang="en-US" altLang="zh-CN" dirty="0"/>
              <a:t>”</a:t>
            </a:r>
            <a:r>
              <a:rPr lang="en-US" dirty="0"/>
              <a:t> and </a:t>
            </a:r>
            <a:r>
              <a:rPr lang="en-US" altLang="zh-CN" dirty="0"/>
              <a:t>“</a:t>
            </a:r>
            <a:r>
              <a:rPr lang="en-US" dirty="0"/>
              <a:t>#</a:t>
            </a:r>
            <a:r>
              <a:rPr lang="en-US" dirty="0" err="1"/>
              <a:t>ifndef</a:t>
            </a:r>
            <a:r>
              <a:rPr lang="en-US" altLang="zh-CN" dirty="0"/>
              <a:t>”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pre-processing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compilers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31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3268DC-5728-7D4B-8175-E95ADA328B1F}"/>
              </a:ext>
            </a:extLst>
          </p:cNvPr>
          <p:cNvSpPr/>
          <p:nvPr/>
        </p:nvSpPr>
        <p:spPr>
          <a:xfrm>
            <a:off x="75229" y="2171920"/>
            <a:ext cx="3056792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rgbClr val="FF0000"/>
                </a:solidFill>
              </a:rPr>
              <a:t>//myheader1.h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#</a:t>
            </a:r>
            <a:r>
              <a:rPr lang="en-US" altLang="zh-CN" dirty="0" err="1">
                <a:solidFill>
                  <a:srgbClr val="FF0000"/>
                </a:solidFill>
              </a:rPr>
              <a:t>ifndef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MY_HEADER1_H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#define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MY_HEADER1_H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extern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g_log_level</a:t>
            </a:r>
            <a:r>
              <a:rPr lang="en-US" dirty="0"/>
              <a:t>;</a:t>
            </a:r>
          </a:p>
          <a:p>
            <a:r>
              <a:rPr lang="en-US" dirty="0"/>
              <a:t>void </a:t>
            </a:r>
            <a:r>
              <a:rPr lang="en-US" dirty="0" err="1"/>
              <a:t>log_to_file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);</a:t>
            </a:r>
          </a:p>
          <a:p>
            <a:r>
              <a:rPr lang="en-US" altLang="zh-CN" dirty="0"/>
              <a:t>typedef</a:t>
            </a:r>
            <a:r>
              <a:rPr lang="zh-CN" altLang="en-US" dirty="0"/>
              <a:t> </a:t>
            </a:r>
            <a:r>
              <a:rPr lang="en-US" altLang="zh-CN" dirty="0"/>
              <a:t>unsigned</a:t>
            </a:r>
            <a:r>
              <a:rPr lang="zh-CN" altLang="en-US" dirty="0"/>
              <a:t> </a:t>
            </a:r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 err="1"/>
              <a:t>uint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#define</a:t>
            </a:r>
            <a:r>
              <a:rPr lang="zh-CN" altLang="en-US" dirty="0"/>
              <a:t> </a:t>
            </a:r>
            <a:r>
              <a:rPr lang="en-US" altLang="zh-CN" dirty="0"/>
              <a:t>CONSTANT</a:t>
            </a:r>
            <a:r>
              <a:rPr lang="zh-CN" altLang="en-US" dirty="0"/>
              <a:t> </a:t>
            </a:r>
            <a:r>
              <a:rPr lang="en-US" altLang="zh-CN" dirty="0"/>
              <a:t>1000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#endif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7A8597-27BB-584E-9D55-7C3A6DD70B3E}"/>
              </a:ext>
            </a:extLst>
          </p:cNvPr>
          <p:cNvSpPr/>
          <p:nvPr/>
        </p:nvSpPr>
        <p:spPr>
          <a:xfrm>
            <a:off x="75229" y="4600314"/>
            <a:ext cx="3194890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rgbClr val="FF0000"/>
                </a:solidFill>
              </a:rPr>
              <a:t>//myheader2.h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#</a:t>
            </a:r>
            <a:r>
              <a:rPr lang="en-US" altLang="zh-CN" dirty="0" err="1">
                <a:solidFill>
                  <a:srgbClr val="FF0000"/>
                </a:solidFill>
              </a:rPr>
              <a:t>ifndef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MY_HEADER2_H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#define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MY_HEADER2_H</a:t>
            </a:r>
            <a:endParaRPr lang="en-US" altLang="zh-CN" i="1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#include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“myheader1.h”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#define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LOG_LEVEL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g_log_level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#endif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6A55AE-0B2F-A247-915B-D4C4FF5C459A}"/>
              </a:ext>
            </a:extLst>
          </p:cNvPr>
          <p:cNvSpPr txBox="1"/>
          <p:nvPr/>
        </p:nvSpPr>
        <p:spPr>
          <a:xfrm>
            <a:off x="3266936" y="2243207"/>
            <a:ext cx="5877064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rgbClr val="FF0000"/>
                </a:solidFill>
              </a:rPr>
              <a:t>//</a:t>
            </a:r>
            <a:r>
              <a:rPr lang="en-US" altLang="zh-CN" i="1" dirty="0" err="1">
                <a:solidFill>
                  <a:srgbClr val="FF0000"/>
                </a:solidFill>
              </a:rPr>
              <a:t>main.c</a:t>
            </a:r>
            <a:endParaRPr lang="en-US" altLang="zh-CN" i="1" dirty="0">
              <a:solidFill>
                <a:srgbClr val="FF0000"/>
              </a:solidFill>
            </a:endParaRPr>
          </a:p>
          <a:p>
            <a:r>
              <a:rPr lang="en-US" altLang="zh-CN" dirty="0"/>
              <a:t>#include</a:t>
            </a:r>
            <a:r>
              <a:rPr lang="zh-CN" altLang="en-US" dirty="0"/>
              <a:t> </a:t>
            </a:r>
            <a:r>
              <a:rPr lang="en-US" altLang="zh-CN" dirty="0"/>
              <a:t>“myheader1.h”</a:t>
            </a:r>
            <a:r>
              <a:rPr lang="zh-CN" altLang="en-US" dirty="0"/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//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This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defines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MY_HEADER1_H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endParaRPr lang="en-US" altLang="zh-CN" i="1" dirty="0">
              <a:solidFill>
                <a:srgbClr val="FF0000"/>
              </a:solidFill>
            </a:endParaRPr>
          </a:p>
          <a:p>
            <a:r>
              <a:rPr lang="en-US" altLang="zh-CN" dirty="0"/>
              <a:t>#include</a:t>
            </a:r>
            <a:r>
              <a:rPr lang="zh-CN" altLang="en-US" dirty="0"/>
              <a:t> </a:t>
            </a:r>
            <a:r>
              <a:rPr lang="en-US" altLang="zh-CN" dirty="0"/>
              <a:t>“myheader2.h”</a:t>
            </a:r>
            <a:r>
              <a:rPr lang="zh-CN" altLang="en-US" dirty="0"/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//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myheader1.h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will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not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be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included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/>
              <a:t>main(</a:t>
            </a:r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 err="1"/>
              <a:t>argc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char</a:t>
            </a:r>
            <a:r>
              <a:rPr lang="zh-CN" altLang="en-US" dirty="0"/>
              <a:t>**</a:t>
            </a:r>
            <a:r>
              <a:rPr lang="en-US" altLang="zh-CN" dirty="0" err="1"/>
              <a:t>argv</a:t>
            </a:r>
            <a:r>
              <a:rPr lang="en-US" altLang="zh-CN" dirty="0"/>
              <a:t>){</a:t>
            </a:r>
          </a:p>
          <a:p>
            <a:r>
              <a:rPr lang="en-US" altLang="zh-CN" dirty="0"/>
              <a:t>	return</a:t>
            </a:r>
            <a:r>
              <a:rPr lang="zh-CN" altLang="en-US" dirty="0"/>
              <a:t> </a:t>
            </a:r>
            <a:r>
              <a:rPr lang="en-US" altLang="zh-CN" dirty="0"/>
              <a:t>0;</a:t>
            </a:r>
          </a:p>
          <a:p>
            <a:r>
              <a:rPr lang="en-US" altLang="zh-CN" dirty="0"/>
              <a:t>}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5D98068-F40E-6149-A81E-CCE09841314F}"/>
              </a:ext>
            </a:extLst>
          </p:cNvPr>
          <p:cNvSpPr/>
          <p:nvPr/>
        </p:nvSpPr>
        <p:spPr>
          <a:xfrm>
            <a:off x="6876978" y="4542366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905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6DA15-FBA6-E045-B7DB-92557D2D0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59" y="32605"/>
            <a:ext cx="9275781" cy="940789"/>
          </a:xfrm>
        </p:spPr>
        <p:txBody>
          <a:bodyPr/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Compiling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linking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7691E-84A1-9F4C-8E65-E6FF80C5B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7BE78-B62A-4140-AA4B-1B6B112E8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CS-392-A Systems Programming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D194C-2267-0542-9CA5-7356DF272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32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F5FF231-0500-7A4E-BCBC-DE26E4A17799}"/>
              </a:ext>
            </a:extLst>
          </p:cNvPr>
          <p:cNvSpPr/>
          <p:nvPr/>
        </p:nvSpPr>
        <p:spPr>
          <a:xfrm>
            <a:off x="182202" y="454640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536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42B61-63FE-4348-AD56-E72D4F9E2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Compiling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3D95E-12CC-AF47-B98D-F979923D5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529" y="1396181"/>
            <a:ext cx="8798943" cy="1752461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Compiling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r>
              <a:rPr lang="zh-CN" altLang="en-US" dirty="0"/>
              <a:t> </a:t>
            </a:r>
            <a:r>
              <a:rPr lang="en-US" altLang="zh-CN" dirty="0"/>
              <a:t>that transforms computer code written in one programming language (the source language) into another programming language (the target language).</a:t>
            </a:r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CS392,</a:t>
            </a:r>
            <a:r>
              <a:rPr lang="zh-CN" altLang="en-US" dirty="0"/>
              <a:t> </a:t>
            </a:r>
            <a:r>
              <a:rPr lang="en-US" altLang="zh-CN" dirty="0"/>
              <a:t>compiling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transform</a:t>
            </a:r>
            <a:r>
              <a:rPr lang="zh-CN" altLang="en-US" dirty="0"/>
              <a:t> </a:t>
            </a:r>
            <a:r>
              <a:rPr lang="en-US" altLang="zh-CN" dirty="0"/>
              <a:t>Linux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5D226-50BB-864D-BC65-E0AA4466B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36E61-6535-8349-9BE6-5E2418E2D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5524C-DD81-7240-B9AD-8286DC5B2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33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E49A47-2EF2-6C49-B3CE-3D631E60D5C0}"/>
              </a:ext>
            </a:extLst>
          </p:cNvPr>
          <p:cNvSpPr txBox="1"/>
          <p:nvPr/>
        </p:nvSpPr>
        <p:spPr>
          <a:xfrm>
            <a:off x="262244" y="3429000"/>
            <a:ext cx="374904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#include&lt;</a:t>
            </a:r>
            <a:r>
              <a:rPr lang="en-US" altLang="zh-CN" dirty="0" err="1"/>
              <a:t>stdio.h</a:t>
            </a:r>
            <a:r>
              <a:rPr lang="en-US" altLang="zh-CN" dirty="0"/>
              <a:t>&gt;</a:t>
            </a:r>
          </a:p>
          <a:p>
            <a:endParaRPr lang="en-US" dirty="0"/>
          </a:p>
          <a:p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/>
              <a:t>main(</a:t>
            </a:r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 err="1"/>
              <a:t>argc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char</a:t>
            </a:r>
            <a:r>
              <a:rPr lang="zh-CN" altLang="en-US" dirty="0"/>
              <a:t>** </a:t>
            </a:r>
            <a:r>
              <a:rPr lang="en-US" altLang="zh-CN" dirty="0" err="1"/>
              <a:t>argv</a:t>
            </a:r>
            <a:r>
              <a:rPr lang="en-US" altLang="zh-CN" dirty="0"/>
              <a:t>){</a:t>
            </a:r>
          </a:p>
          <a:p>
            <a:r>
              <a:rPr lang="en-US" altLang="zh-CN" dirty="0"/>
              <a:t>	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printf</a:t>
            </a:r>
            <a:r>
              <a:rPr lang="en-US" altLang="zh-CN" dirty="0"/>
              <a:t>(“Hello</a:t>
            </a:r>
            <a:r>
              <a:rPr lang="zh-CN" altLang="en-US" dirty="0"/>
              <a:t> </a:t>
            </a:r>
            <a:r>
              <a:rPr lang="en-US" altLang="zh-CN" dirty="0"/>
              <a:t>World\n”);</a:t>
            </a:r>
            <a:r>
              <a:rPr lang="zh-CN" altLang="en-US" dirty="0"/>
              <a:t> </a:t>
            </a:r>
            <a:endParaRPr lang="en-US" altLang="zh-CN" i="1" dirty="0">
              <a:solidFill>
                <a:srgbClr val="FF0000"/>
              </a:solidFill>
            </a:endParaRPr>
          </a:p>
          <a:p>
            <a:r>
              <a:rPr lang="en-US" altLang="zh-CN" dirty="0"/>
              <a:t>	return</a:t>
            </a:r>
            <a:r>
              <a:rPr lang="zh-CN" altLang="en-US" dirty="0"/>
              <a:t> </a:t>
            </a:r>
            <a:r>
              <a:rPr lang="en-US" altLang="zh-CN" dirty="0"/>
              <a:t>1;</a:t>
            </a:r>
          </a:p>
          <a:p>
            <a:endParaRPr lang="en-US" altLang="zh-CN" i="1" dirty="0">
              <a:solidFill>
                <a:srgbClr val="FF0000"/>
              </a:solidFill>
            </a:endParaRPr>
          </a:p>
          <a:p>
            <a:r>
              <a:rPr lang="en-US" altLang="zh-CN" dirty="0"/>
              <a:t>}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2946F6-AE44-9840-8D46-EE9C54AA2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287" y="3871104"/>
            <a:ext cx="4840185" cy="14880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E0E893-E1B1-0A4F-A793-1899592473A4}"/>
              </a:ext>
            </a:extLst>
          </p:cNvPr>
          <p:cNvSpPr txBox="1"/>
          <p:nvPr/>
        </p:nvSpPr>
        <p:spPr>
          <a:xfrm>
            <a:off x="1324027" y="5737324"/>
            <a:ext cx="288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Source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D4D407-90F9-2049-BFF7-93F7BAB93A85}"/>
              </a:ext>
            </a:extLst>
          </p:cNvPr>
          <p:cNvSpPr txBox="1"/>
          <p:nvPr/>
        </p:nvSpPr>
        <p:spPr>
          <a:xfrm>
            <a:off x="5832766" y="5737324"/>
            <a:ext cx="288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17F2AF2-4D3B-DA4E-9AB9-5DB6C7C5050A}"/>
              </a:ext>
            </a:extLst>
          </p:cNvPr>
          <p:cNvSpPr/>
          <p:nvPr/>
        </p:nvSpPr>
        <p:spPr>
          <a:xfrm>
            <a:off x="182202" y="454640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8047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395DD-AE98-ED48-8B8A-77A515DD5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Compiling</a:t>
            </a:r>
            <a:r>
              <a:rPr lang="zh-CN" altLang="en-US" dirty="0"/>
              <a:t> </a:t>
            </a:r>
            <a:r>
              <a:rPr lang="en-US" altLang="zh-CN" dirty="0"/>
              <a:t>(1):</a:t>
            </a:r>
            <a:r>
              <a:rPr lang="zh-CN" altLang="en-US" dirty="0"/>
              <a:t> </a:t>
            </a:r>
            <a:r>
              <a:rPr lang="en-US" altLang="zh-CN" dirty="0"/>
              <a:t>Pre-processing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377FB-6E75-BF4B-A472-2E26EC583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7BE011-5C6B-FE48-908D-E343719E6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99077-185D-CE49-ADD5-8E6E58998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34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A5A72CA-D989-9C45-B2D9-9BD4C28B4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529" y="1396181"/>
            <a:ext cx="8798943" cy="4823464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Pre-process</a:t>
            </a:r>
            <a:r>
              <a:rPr lang="zh-CN" altLang="en-US" dirty="0"/>
              <a:t> </a:t>
            </a:r>
            <a:r>
              <a:rPr lang="en-US" dirty="0"/>
              <a:t>the directives 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Expand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en-US" dirty="0"/>
              <a:t> #include and #define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dirty="0"/>
              <a:t>Human</a:t>
            </a:r>
            <a:r>
              <a:rPr lang="zh-CN" altLang="en-US" dirty="0"/>
              <a:t> </a:t>
            </a:r>
            <a:r>
              <a:rPr lang="en-US" altLang="zh-CN" dirty="0"/>
              <a:t>readable</a:t>
            </a:r>
            <a:r>
              <a:rPr lang="zh-CN" altLang="en-US" dirty="0"/>
              <a:t> </a:t>
            </a:r>
            <a:r>
              <a:rPr lang="en-US" altLang="zh-CN" dirty="0"/>
              <a:t>source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endParaRPr lang="en-US" altLang="zh-CN" dirty="0"/>
          </a:p>
          <a:p>
            <a:pPr lvl="1">
              <a:buFont typeface="Wingdings" pitchFamily="2" charset="2"/>
              <a:buChar char="Ø"/>
            </a:pPr>
            <a:r>
              <a:rPr lang="en-US" altLang="zh-CN" dirty="0" err="1"/>
              <a:t>gcc</a:t>
            </a:r>
            <a:r>
              <a:rPr lang="zh-CN" altLang="en-US" dirty="0"/>
              <a:t> </a:t>
            </a:r>
            <a:r>
              <a:rPr lang="en-US" altLang="zh-CN" dirty="0" err="1"/>
              <a:t>main.c</a:t>
            </a:r>
            <a:r>
              <a:rPr lang="zh-CN" altLang="en-US" dirty="0"/>
              <a:t> </a:t>
            </a:r>
            <a:r>
              <a:rPr lang="en-US" altLang="zh-CN" dirty="0"/>
              <a:t>–E</a:t>
            </a:r>
            <a:r>
              <a:rPr lang="zh-CN" altLang="en-US" dirty="0"/>
              <a:t> </a:t>
            </a:r>
            <a:r>
              <a:rPr lang="en-US" altLang="zh-CN" dirty="0" err="1"/>
              <a:t>main.i</a:t>
            </a:r>
            <a:r>
              <a:rPr lang="zh-CN" altLang="en-US" dirty="0"/>
              <a:t> </a:t>
            </a:r>
            <a:r>
              <a:rPr lang="en-US" altLang="zh-CN" i="1" dirty="0"/>
              <a:t>or</a:t>
            </a:r>
            <a:r>
              <a:rPr lang="zh-CN" altLang="en-US" dirty="0"/>
              <a:t> </a:t>
            </a:r>
            <a:r>
              <a:rPr lang="en-US" altLang="zh-CN" dirty="0" err="1"/>
              <a:t>cpp</a:t>
            </a:r>
            <a:r>
              <a:rPr lang="zh-CN" altLang="en-US" dirty="0"/>
              <a:t> </a:t>
            </a:r>
            <a:r>
              <a:rPr lang="en-US" altLang="zh-CN" dirty="0" err="1"/>
              <a:t>main.c</a:t>
            </a:r>
            <a:r>
              <a:rPr lang="zh-CN" altLang="en-US" dirty="0"/>
              <a:t> </a:t>
            </a:r>
            <a:r>
              <a:rPr lang="en-US" altLang="zh-CN" dirty="0"/>
              <a:t>–o</a:t>
            </a:r>
            <a:r>
              <a:rPr lang="zh-CN" altLang="en-US" dirty="0"/>
              <a:t> </a:t>
            </a:r>
            <a:r>
              <a:rPr lang="en-US" altLang="zh-CN" dirty="0" err="1"/>
              <a:t>main.i</a:t>
            </a:r>
            <a:endParaRPr lang="en-US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1905FA-2DA9-B543-B479-9968B2AC7CED}"/>
              </a:ext>
            </a:extLst>
          </p:cNvPr>
          <p:cNvSpPr txBox="1"/>
          <p:nvPr/>
        </p:nvSpPr>
        <p:spPr>
          <a:xfrm>
            <a:off x="159461" y="3206757"/>
            <a:ext cx="3393245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#include&lt;</a:t>
            </a:r>
            <a:r>
              <a:rPr lang="en-US" altLang="zh-CN" dirty="0" err="1"/>
              <a:t>stdio.h</a:t>
            </a:r>
            <a:r>
              <a:rPr lang="en-US" altLang="zh-CN" dirty="0"/>
              <a:t>&gt;</a:t>
            </a:r>
          </a:p>
          <a:p>
            <a:endParaRPr lang="en-US" dirty="0"/>
          </a:p>
          <a:p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/>
              <a:t>main(</a:t>
            </a:r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 err="1"/>
              <a:t>argc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char</a:t>
            </a:r>
            <a:r>
              <a:rPr lang="zh-CN" altLang="en-US" dirty="0"/>
              <a:t>** </a:t>
            </a:r>
            <a:r>
              <a:rPr lang="en-US" altLang="zh-CN" dirty="0" err="1"/>
              <a:t>argv</a:t>
            </a:r>
            <a:r>
              <a:rPr lang="en-US" altLang="zh-CN" dirty="0"/>
              <a:t>){</a:t>
            </a:r>
          </a:p>
          <a:p>
            <a:r>
              <a:rPr lang="en-US" altLang="zh-CN" dirty="0"/>
              <a:t>	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printf</a:t>
            </a:r>
            <a:r>
              <a:rPr lang="en-US" altLang="zh-CN" dirty="0"/>
              <a:t>(“Hello</a:t>
            </a:r>
            <a:r>
              <a:rPr lang="zh-CN" altLang="en-US" dirty="0"/>
              <a:t> </a:t>
            </a:r>
            <a:r>
              <a:rPr lang="en-US" altLang="zh-CN" dirty="0"/>
              <a:t>World\n”);</a:t>
            </a:r>
            <a:r>
              <a:rPr lang="zh-CN" altLang="en-US" dirty="0"/>
              <a:t> </a:t>
            </a:r>
            <a:endParaRPr lang="en-US" altLang="zh-CN" i="1" dirty="0">
              <a:solidFill>
                <a:srgbClr val="FF0000"/>
              </a:solidFill>
            </a:endParaRPr>
          </a:p>
          <a:p>
            <a:r>
              <a:rPr lang="en-US" altLang="zh-CN" dirty="0"/>
              <a:t>	return</a:t>
            </a:r>
            <a:r>
              <a:rPr lang="zh-CN" altLang="en-US" dirty="0"/>
              <a:t> </a:t>
            </a:r>
            <a:r>
              <a:rPr lang="en-US" altLang="zh-CN" dirty="0"/>
              <a:t>1;</a:t>
            </a:r>
          </a:p>
          <a:p>
            <a:endParaRPr lang="en-US" altLang="zh-CN" i="1" dirty="0">
              <a:solidFill>
                <a:srgbClr val="FF0000"/>
              </a:solidFill>
            </a:endParaRPr>
          </a:p>
          <a:p>
            <a:r>
              <a:rPr lang="en-US" altLang="zh-CN" dirty="0"/>
              <a:t>}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BB331A-6564-284D-AEC8-5FFCF0E03940}"/>
              </a:ext>
            </a:extLst>
          </p:cNvPr>
          <p:cNvSpPr txBox="1"/>
          <p:nvPr/>
        </p:nvSpPr>
        <p:spPr>
          <a:xfrm>
            <a:off x="908582" y="5645493"/>
            <a:ext cx="288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main.c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0E15FE-033C-604C-8476-6CAF6C098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988" y="3206757"/>
            <a:ext cx="5379507" cy="1882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EA1A55-EE07-8F42-8F62-13E2606B4C89}"/>
              </a:ext>
            </a:extLst>
          </p:cNvPr>
          <p:cNvSpPr txBox="1"/>
          <p:nvPr/>
        </p:nvSpPr>
        <p:spPr>
          <a:xfrm>
            <a:off x="5263424" y="5446170"/>
            <a:ext cx="288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main.i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DB02512-CB4C-944E-B1A8-4574D1AED38D}"/>
              </a:ext>
            </a:extLst>
          </p:cNvPr>
          <p:cNvSpPr/>
          <p:nvPr/>
        </p:nvSpPr>
        <p:spPr>
          <a:xfrm>
            <a:off x="6384969" y="1611562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4382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395DD-AE98-ED48-8B8A-77A515DD5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Compiling</a:t>
            </a:r>
            <a:r>
              <a:rPr lang="zh-CN" altLang="en-US" dirty="0"/>
              <a:t> </a:t>
            </a:r>
            <a:r>
              <a:rPr lang="en-US" altLang="zh-CN" dirty="0"/>
              <a:t>(2):</a:t>
            </a:r>
            <a:r>
              <a:rPr lang="zh-CN" altLang="en-US" dirty="0"/>
              <a:t> </a:t>
            </a:r>
            <a:r>
              <a:rPr lang="en-US" altLang="zh-CN" dirty="0"/>
              <a:t>Compilation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377FB-6E75-BF4B-A472-2E26EC583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7BE011-5C6B-FE48-908D-E343719E6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99077-185D-CE49-ADD5-8E6E58998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35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A5A72CA-D989-9C45-B2D9-9BD4C28B4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529" y="1396181"/>
            <a:ext cx="8798943" cy="4823464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Translates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pre-processed</a:t>
            </a:r>
            <a:r>
              <a:rPr lang="zh-CN" altLang="en-US" dirty="0"/>
              <a:t> </a:t>
            </a:r>
            <a:r>
              <a:rPr lang="en-US" altLang="zh-CN" dirty="0"/>
              <a:t>source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assembly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Human</a:t>
            </a:r>
            <a:r>
              <a:rPr lang="zh-CN" altLang="en-US" dirty="0"/>
              <a:t> </a:t>
            </a:r>
            <a:r>
              <a:rPr lang="en-US" altLang="zh-CN" dirty="0"/>
              <a:t>readable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dirty="0" err="1"/>
              <a:t>gcc</a:t>
            </a:r>
            <a:r>
              <a:rPr lang="zh-CN" altLang="en-US" dirty="0"/>
              <a:t> </a:t>
            </a:r>
            <a:r>
              <a:rPr lang="en-US" altLang="zh-CN" dirty="0"/>
              <a:t>–S</a:t>
            </a:r>
            <a:r>
              <a:rPr lang="zh-CN" altLang="en-US" dirty="0"/>
              <a:t> </a:t>
            </a:r>
            <a:r>
              <a:rPr lang="en-US" altLang="zh-CN" dirty="0" err="1"/>
              <a:t>main.i</a:t>
            </a:r>
            <a:r>
              <a:rPr lang="zh-CN" altLang="en-US" dirty="0"/>
              <a:t> </a:t>
            </a:r>
            <a:r>
              <a:rPr lang="en-US" altLang="zh-CN" dirty="0"/>
              <a:t>–o</a:t>
            </a:r>
            <a:r>
              <a:rPr lang="zh-CN" altLang="en-US" dirty="0"/>
              <a:t> </a:t>
            </a:r>
            <a:r>
              <a:rPr lang="en-US" altLang="zh-CN" dirty="0" err="1"/>
              <a:t>main.s</a:t>
            </a:r>
            <a:r>
              <a:rPr lang="zh-CN" altLang="en-US" dirty="0"/>
              <a:t> </a:t>
            </a:r>
            <a:endParaRPr lang="en-US" i="1" dirty="0"/>
          </a:p>
          <a:p>
            <a:pPr lvl="1">
              <a:buFont typeface="Wingdings" pitchFamily="2" charset="2"/>
              <a:buChar char="Ø"/>
            </a:pPr>
            <a:endParaRPr lang="en-US" altLang="zh-CN" dirty="0"/>
          </a:p>
          <a:p>
            <a:pPr marL="201168" lvl="1" indent="0">
              <a:buNone/>
            </a:pPr>
            <a:r>
              <a:rPr lang="zh-CN" altLang="en-US" dirty="0"/>
              <a:t> </a:t>
            </a:r>
            <a:endParaRPr lang="en-US" altLang="zh-C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0E15FE-033C-604C-8476-6CAF6C098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61" y="3294738"/>
            <a:ext cx="3718102" cy="1882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EA1A55-EE07-8F42-8F62-13E2606B4C89}"/>
              </a:ext>
            </a:extLst>
          </p:cNvPr>
          <p:cNvSpPr txBox="1"/>
          <p:nvPr/>
        </p:nvSpPr>
        <p:spPr>
          <a:xfrm>
            <a:off x="1324027" y="5314190"/>
            <a:ext cx="288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main.i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EC9141-124D-B04A-B92E-CAAB42CB45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317" y="3294738"/>
            <a:ext cx="2540000" cy="1854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83E948-AA5C-AE4D-A205-9901CC53FD77}"/>
              </a:ext>
            </a:extLst>
          </p:cNvPr>
          <p:cNvSpPr txBox="1"/>
          <p:nvPr/>
        </p:nvSpPr>
        <p:spPr>
          <a:xfrm>
            <a:off x="6090248" y="5314190"/>
            <a:ext cx="288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main.s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A6657DD-EE7C-C047-AB4F-D2F608997BEA}"/>
              </a:ext>
            </a:extLst>
          </p:cNvPr>
          <p:cNvSpPr/>
          <p:nvPr/>
        </p:nvSpPr>
        <p:spPr>
          <a:xfrm>
            <a:off x="5289006" y="2320325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8562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395DD-AE98-ED48-8B8A-77A515DD5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Compiling</a:t>
            </a:r>
            <a:r>
              <a:rPr lang="zh-CN" altLang="en-US" dirty="0"/>
              <a:t> </a:t>
            </a:r>
            <a:r>
              <a:rPr lang="en-US" altLang="zh-CN" dirty="0"/>
              <a:t>(3):</a:t>
            </a:r>
            <a:r>
              <a:rPr lang="zh-CN" altLang="en-US" dirty="0"/>
              <a:t> </a:t>
            </a:r>
            <a:r>
              <a:rPr lang="en-US" altLang="zh-CN" dirty="0"/>
              <a:t>Assemble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377FB-6E75-BF4B-A472-2E26EC583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7BE011-5C6B-FE48-908D-E343719E6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99077-185D-CE49-ADD5-8E6E58998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36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A5A72CA-D989-9C45-B2D9-9BD4C28B4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529" y="1396181"/>
            <a:ext cx="8798943" cy="4823464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Translates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assembly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endParaRPr lang="en-US" altLang="zh-CN" dirty="0"/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pt" dirty="0" err="1"/>
              <a:t>gcc</a:t>
            </a:r>
            <a:r>
              <a:rPr lang="pt" dirty="0"/>
              <a:t> -</a:t>
            </a:r>
            <a:r>
              <a:rPr lang="pt" dirty="0" err="1"/>
              <a:t>c</a:t>
            </a:r>
            <a:r>
              <a:rPr lang="pt" dirty="0"/>
              <a:t> </a:t>
            </a:r>
            <a:r>
              <a:rPr lang="en-US" altLang="zh-CN" dirty="0"/>
              <a:t>main</a:t>
            </a:r>
            <a:r>
              <a:rPr lang="pt" dirty="0"/>
              <a:t>.</a:t>
            </a:r>
            <a:r>
              <a:rPr lang="pt" dirty="0" err="1"/>
              <a:t>s</a:t>
            </a:r>
            <a:r>
              <a:rPr lang="pt" dirty="0"/>
              <a:t> -o </a:t>
            </a:r>
            <a:r>
              <a:rPr lang="en-US" altLang="zh-CN" dirty="0"/>
              <a:t>main</a:t>
            </a:r>
            <a:r>
              <a:rPr lang="pt" dirty="0"/>
              <a:t>.o </a:t>
            </a:r>
            <a:r>
              <a:rPr lang="en-US" altLang="zh-CN" i="1" dirty="0"/>
              <a:t>or</a:t>
            </a:r>
            <a:r>
              <a:rPr lang="zh-CN" altLang="en-US" i="1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 err="1"/>
              <a:t>main.s</a:t>
            </a:r>
            <a:r>
              <a:rPr lang="zh-CN" altLang="en-US" dirty="0"/>
              <a:t> </a:t>
            </a:r>
            <a:r>
              <a:rPr lang="en-US" altLang="zh-CN" dirty="0"/>
              <a:t>–o</a:t>
            </a:r>
            <a:r>
              <a:rPr lang="zh-CN" altLang="en-US" dirty="0"/>
              <a:t> </a:t>
            </a:r>
            <a:r>
              <a:rPr lang="en-US" altLang="zh-CN" dirty="0" err="1"/>
              <a:t>main.o</a:t>
            </a:r>
            <a:endParaRPr lang="pt" dirty="0"/>
          </a:p>
          <a:p>
            <a:pPr lvl="1">
              <a:buFont typeface="Wingdings" pitchFamily="2" charset="2"/>
              <a:buChar char="Ø"/>
            </a:pPr>
            <a:endParaRPr lang="en-US" altLang="zh-CN" dirty="0"/>
          </a:p>
          <a:p>
            <a:pPr marL="201168" lvl="1" indent="0">
              <a:buNone/>
            </a:pPr>
            <a:r>
              <a:rPr lang="zh-CN" altLang="en-US" dirty="0"/>
              <a:t> </a:t>
            </a:r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EC9141-124D-B04A-B92E-CAAB42CB4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88" y="2671384"/>
            <a:ext cx="2540000" cy="1854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83E948-AA5C-AE4D-A205-9901CC53FD77}"/>
              </a:ext>
            </a:extLst>
          </p:cNvPr>
          <p:cNvSpPr txBox="1"/>
          <p:nvPr/>
        </p:nvSpPr>
        <p:spPr>
          <a:xfrm>
            <a:off x="1181819" y="4690836"/>
            <a:ext cx="288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main.s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2FB59A-E0AD-DA4D-B3F2-95208A5E9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266" y="3051581"/>
            <a:ext cx="5706846" cy="15030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4A244B-BCA7-8049-8BC6-609849A5C4BD}"/>
              </a:ext>
            </a:extLst>
          </p:cNvPr>
          <p:cNvSpPr txBox="1"/>
          <p:nvPr/>
        </p:nvSpPr>
        <p:spPr>
          <a:xfrm>
            <a:off x="5423139" y="4690836"/>
            <a:ext cx="288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main.o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554D2F7-E1AA-E642-ABB1-7622CCB78F82}"/>
              </a:ext>
            </a:extLst>
          </p:cNvPr>
          <p:cNvSpPr/>
          <p:nvPr/>
        </p:nvSpPr>
        <p:spPr>
          <a:xfrm>
            <a:off x="6556108" y="1870416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8412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395DD-AE98-ED48-8B8A-77A515DD5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Compiling</a:t>
            </a:r>
            <a:r>
              <a:rPr lang="zh-CN" altLang="en-US" dirty="0"/>
              <a:t> </a:t>
            </a:r>
            <a:r>
              <a:rPr lang="en-US" altLang="zh-CN" dirty="0"/>
              <a:t>(4):</a:t>
            </a:r>
            <a:r>
              <a:rPr lang="zh-CN" altLang="en-US" dirty="0"/>
              <a:t> </a:t>
            </a:r>
            <a:r>
              <a:rPr lang="en-US" altLang="zh-CN" dirty="0"/>
              <a:t>Linking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377FB-6E75-BF4B-A472-2E26EC583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7BE011-5C6B-FE48-908D-E343719E6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99077-185D-CE49-ADD5-8E6E58998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37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A5A72CA-D989-9C45-B2D9-9BD4C28B4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529" y="1396181"/>
            <a:ext cx="8798943" cy="4823464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Links</a:t>
            </a:r>
            <a:r>
              <a:rPr lang="zh-CN" altLang="en-US" dirty="0"/>
              <a:t> </a:t>
            </a:r>
            <a:r>
              <a:rPr lang="en-US" dirty="0"/>
              <a:t>object files to produce final executable file.</a:t>
            </a:r>
            <a:r>
              <a:rPr lang="zh-CN" altLang="en-US" dirty="0"/>
              <a:t> </a:t>
            </a:r>
            <a:endParaRPr lang="en-US" altLang="zh-CN" dirty="0"/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Executable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</a:p>
          <a:p>
            <a:pPr lvl="1">
              <a:buFont typeface="Wingdings" pitchFamily="2" charset="2"/>
              <a:buChar char="Ø"/>
            </a:pPr>
            <a:r>
              <a:rPr lang="pt" dirty="0" err="1"/>
              <a:t>gcc</a:t>
            </a:r>
            <a:r>
              <a:rPr lang="pt" dirty="0"/>
              <a:t> </a:t>
            </a:r>
            <a:r>
              <a:rPr lang="en-US" altLang="zh-CN" dirty="0"/>
              <a:t>main</a:t>
            </a:r>
            <a:r>
              <a:rPr lang="pt" dirty="0"/>
              <a:t>.</a:t>
            </a:r>
            <a:r>
              <a:rPr lang="en-US" altLang="zh-CN" dirty="0"/>
              <a:t>o</a:t>
            </a:r>
            <a:r>
              <a:rPr lang="pt" dirty="0"/>
              <a:t> -o </a:t>
            </a:r>
            <a:r>
              <a:rPr lang="en-US" altLang="zh-CN" dirty="0"/>
              <a:t>main</a:t>
            </a:r>
            <a:r>
              <a:rPr lang="pt" dirty="0"/>
              <a:t> </a:t>
            </a:r>
          </a:p>
          <a:p>
            <a:pPr lvl="1">
              <a:buFont typeface="Wingdings" pitchFamily="2" charset="2"/>
              <a:buChar char="Ø"/>
            </a:pPr>
            <a:endParaRPr lang="en-US" altLang="zh-CN" dirty="0"/>
          </a:p>
          <a:p>
            <a:pPr marL="201168" lvl="1" indent="0">
              <a:buNone/>
            </a:pPr>
            <a:r>
              <a:rPr lang="zh-CN" altLang="en-US" dirty="0"/>
              <a:t> </a:t>
            </a:r>
            <a:endParaRPr lang="en-US" altLang="zh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2FB59A-E0AD-DA4D-B3F2-95208A5E9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57" y="2663712"/>
            <a:ext cx="5706846" cy="15030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4A244B-BCA7-8049-8BC6-609849A5C4BD}"/>
              </a:ext>
            </a:extLst>
          </p:cNvPr>
          <p:cNvSpPr txBox="1"/>
          <p:nvPr/>
        </p:nvSpPr>
        <p:spPr>
          <a:xfrm>
            <a:off x="2570666" y="4153290"/>
            <a:ext cx="288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main.o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6AFC2C-EADC-0448-AA06-52C995213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596" y="4647402"/>
            <a:ext cx="5943600" cy="15602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634ADBF-3075-714F-9A95-CFB5734CC263}"/>
              </a:ext>
            </a:extLst>
          </p:cNvPr>
          <p:cNvSpPr txBox="1"/>
          <p:nvPr/>
        </p:nvSpPr>
        <p:spPr>
          <a:xfrm>
            <a:off x="5589612" y="6218163"/>
            <a:ext cx="288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main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F9F990A-0896-EC44-82BE-C13B60476324}"/>
              </a:ext>
            </a:extLst>
          </p:cNvPr>
          <p:cNvSpPr/>
          <p:nvPr/>
        </p:nvSpPr>
        <p:spPr>
          <a:xfrm>
            <a:off x="182202" y="454640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0347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271E6-752A-1749-8141-FA9C339F7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36" y="300024"/>
            <a:ext cx="8726482" cy="94078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Compiling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Program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Files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B5C50D-5910-5A4A-B172-A023E25DC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C8617-82EC-1B44-A5E3-F13B960A5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AA70F-F8F1-2D46-8484-C02C3379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38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759F080-4C6A-604E-8016-C3C08464C4D0}"/>
              </a:ext>
            </a:extLst>
          </p:cNvPr>
          <p:cNvGrpSpPr/>
          <p:nvPr/>
        </p:nvGrpSpPr>
        <p:grpSpPr>
          <a:xfrm>
            <a:off x="1162378" y="1735347"/>
            <a:ext cx="7317084" cy="3816943"/>
            <a:chOff x="1828800" y="2667000"/>
            <a:chExt cx="7317084" cy="3816943"/>
          </a:xfrm>
        </p:grpSpPr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C67FF85C-4A88-BA46-B9A4-B36DD55DFB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7000" y="3040063"/>
              <a:ext cx="0" cy="3810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90487" tIns="44450" rIns="90487" bIns="44450">
              <a:prstTxWarp prst="textNoShape">
                <a:avLst/>
              </a:prstTxWarp>
              <a:spAutoFit/>
            </a:bodyPr>
            <a:lstStyle/>
            <a:p>
              <a:endParaRPr lang="en-US" sz="1800"/>
            </a:p>
          </p:txBody>
        </p:sp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51FF66A-B205-5344-AB01-B4F6EFDB05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400" y="5097463"/>
              <a:ext cx="2971800" cy="366767"/>
            </a:xfrm>
            <a:prstGeom prst="rect">
              <a:avLst/>
            </a:prstGeom>
            <a:solidFill>
              <a:srgbClr val="DEDFF5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800">
                  <a:latin typeface="Calibri"/>
                  <a:cs typeface="Calibri"/>
                </a:rPr>
                <a:t>Linker (ld)</a:t>
              </a:r>
            </a:p>
          </p:txBody>
        </p:sp>
        <p:sp>
          <p:nvSpPr>
            <p:cNvPr id="14" name="Rectangle 6">
              <a:extLst>
                <a:ext uri="{FF2B5EF4-FFF2-40B4-BE49-F238E27FC236}">
                  <a16:creationId xmlns:a16="http://schemas.microsoft.com/office/drawing/2014/main" id="{A38B08B4-DA47-614A-9043-CE1E6BD80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8800" y="3409950"/>
              <a:ext cx="1752600" cy="666750"/>
            </a:xfrm>
            <a:prstGeom prst="rect">
              <a:avLst/>
            </a:prstGeom>
            <a:solidFill>
              <a:srgbClr val="DEDFF5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800" dirty="0">
                  <a:latin typeface="Calibri"/>
                  <a:cs typeface="Calibri"/>
                </a:rPr>
                <a:t>Translators</a:t>
              </a:r>
            </a:p>
            <a:p>
              <a:pPr algn="ctr"/>
              <a:r>
                <a:rPr lang="en-US" sz="1800" dirty="0">
                  <a:latin typeface="Calibri"/>
                  <a:cs typeface="Calibri"/>
                </a:rPr>
                <a:t>(</a:t>
              </a:r>
              <a:r>
                <a:rPr lang="en-US" sz="1800" dirty="0" err="1">
                  <a:latin typeface="Calibri"/>
                  <a:cs typeface="Calibri"/>
                </a:rPr>
                <a:t>cpp</a:t>
              </a:r>
              <a:r>
                <a:rPr lang="en-US" sz="1800" dirty="0">
                  <a:latin typeface="Calibri"/>
                  <a:cs typeface="Calibri"/>
                </a:rPr>
                <a:t>, cc1, as)</a:t>
              </a:r>
            </a:p>
          </p:txBody>
        </p:sp>
        <p:sp>
          <p:nvSpPr>
            <p:cNvPr id="15" name="Text Box 7">
              <a:extLst>
                <a:ext uri="{FF2B5EF4-FFF2-40B4-BE49-F238E27FC236}">
                  <a16:creationId xmlns:a16="http://schemas.microsoft.com/office/drawing/2014/main" id="{522952D3-FCEA-0D48-9C0D-D6A83D1EFD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3600" y="2667000"/>
              <a:ext cx="101579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dirty="0" err="1">
                  <a:latin typeface="Courier New"/>
                  <a:cs typeface="Courier New"/>
                </a:rPr>
                <a:t>main.c</a:t>
              </a:r>
              <a:endParaRPr lang="en-US" sz="1800" dirty="0">
                <a:latin typeface="Courier New"/>
                <a:cs typeface="Courier New"/>
              </a:endParaRPr>
            </a:p>
          </p:txBody>
        </p:sp>
        <p:sp>
          <p:nvSpPr>
            <p:cNvPr id="16" name="Text Box 8">
              <a:extLst>
                <a:ext uri="{FF2B5EF4-FFF2-40B4-BE49-F238E27FC236}">
                  <a16:creationId xmlns:a16="http://schemas.microsoft.com/office/drawing/2014/main" id="{D722BCDE-2216-334A-B21D-0F85F4ED51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8538" y="4343400"/>
              <a:ext cx="101579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latin typeface="Courier New"/>
                  <a:cs typeface="Courier New"/>
                </a:rPr>
                <a:t>main.o</a:t>
              </a:r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93D2476F-E403-274E-BDB9-F9D758A5A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3800" y="3409950"/>
              <a:ext cx="1797050" cy="666750"/>
            </a:xfrm>
            <a:prstGeom prst="rect">
              <a:avLst/>
            </a:prstGeom>
            <a:solidFill>
              <a:srgbClr val="DEDFF5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800" dirty="0">
                  <a:latin typeface="Calibri"/>
                  <a:cs typeface="Calibri"/>
                </a:rPr>
                <a:t>Translators</a:t>
              </a:r>
            </a:p>
            <a:p>
              <a:pPr algn="ctr"/>
              <a:r>
                <a:rPr lang="en-US" sz="1800" dirty="0">
                  <a:latin typeface="Calibri"/>
                  <a:cs typeface="Calibri"/>
                </a:rPr>
                <a:t>(</a:t>
              </a:r>
              <a:r>
                <a:rPr lang="en-US" sz="1800" dirty="0" err="1">
                  <a:latin typeface="Calibri"/>
                  <a:cs typeface="Calibri"/>
                </a:rPr>
                <a:t>cpp</a:t>
              </a:r>
              <a:r>
                <a:rPr lang="en-US" sz="1800" dirty="0">
                  <a:latin typeface="Calibri"/>
                  <a:cs typeface="Calibri"/>
                </a:rPr>
                <a:t>, cc1, as)</a:t>
              </a:r>
            </a:p>
          </p:txBody>
        </p:sp>
        <p:sp>
          <p:nvSpPr>
            <p:cNvPr id="18" name="Text Box 10">
              <a:extLst>
                <a:ext uri="{FF2B5EF4-FFF2-40B4-BE49-F238E27FC236}">
                  <a16:creationId xmlns:a16="http://schemas.microsoft.com/office/drawing/2014/main" id="{63971D59-8E5E-EF44-8E7A-5FF8D93107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1000" y="2667000"/>
              <a:ext cx="87727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dirty="0" err="1">
                  <a:latin typeface="Courier New"/>
                  <a:cs typeface="Courier New"/>
                </a:rPr>
                <a:t>sum.c</a:t>
              </a:r>
              <a:endParaRPr lang="en-US" sz="1800" dirty="0">
                <a:latin typeface="Courier New"/>
                <a:cs typeface="Courier New"/>
              </a:endParaRPr>
            </a:p>
          </p:txBody>
        </p:sp>
        <p:sp>
          <p:nvSpPr>
            <p:cNvPr id="19" name="Text Box 11">
              <a:extLst>
                <a:ext uri="{FF2B5EF4-FFF2-40B4-BE49-F238E27FC236}">
                  <a16:creationId xmlns:a16="http://schemas.microsoft.com/office/drawing/2014/main" id="{47562D2A-9B39-F349-B26C-01646A5715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8300" y="4343400"/>
              <a:ext cx="87727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800" dirty="0" err="1">
                  <a:latin typeface="Courier New"/>
                  <a:cs typeface="Courier New"/>
                </a:rPr>
                <a:t>sum.o</a:t>
              </a:r>
              <a:endParaRPr lang="en-US" sz="1800" dirty="0">
                <a:latin typeface="Courier New"/>
                <a:cs typeface="Courier New"/>
              </a:endParaRPr>
            </a:p>
          </p:txBody>
        </p:sp>
        <p:sp>
          <p:nvSpPr>
            <p:cNvPr id="20" name="Text Box 12">
              <a:extLst>
                <a:ext uri="{FF2B5EF4-FFF2-40B4-BE49-F238E27FC236}">
                  <a16:creationId xmlns:a16="http://schemas.microsoft.com/office/drawing/2014/main" id="{B699E8F1-4BC3-AF4B-8BBC-3CCE33BF4A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0400" y="5789613"/>
              <a:ext cx="738754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dirty="0" err="1">
                  <a:latin typeface="Courier New"/>
                  <a:cs typeface="Courier New"/>
                </a:rPr>
                <a:t>prog</a:t>
              </a:r>
              <a:endParaRPr lang="en-US" sz="1800" dirty="0">
                <a:latin typeface="Courier New"/>
                <a:cs typeface="Courier New"/>
              </a:endParaRPr>
            </a:p>
          </p:txBody>
        </p:sp>
        <p:sp>
          <p:nvSpPr>
            <p:cNvPr id="21" name="Line 13">
              <a:extLst>
                <a:ext uri="{FF2B5EF4-FFF2-40B4-BE49-F238E27FC236}">
                  <a16:creationId xmlns:a16="http://schemas.microsoft.com/office/drawing/2014/main" id="{52FA07FD-B333-874A-A8A1-F770E21447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9313" y="3040063"/>
              <a:ext cx="0" cy="3810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90487" tIns="44450" rIns="90487" bIns="44450">
              <a:prstTxWarp prst="textNoShape">
                <a:avLst/>
              </a:prstTxWarp>
              <a:spAutoFit/>
            </a:bodyPr>
            <a:lstStyle/>
            <a:p>
              <a:endParaRPr lang="en-US" sz="1800"/>
            </a:p>
          </p:txBody>
        </p:sp>
        <p:sp>
          <p:nvSpPr>
            <p:cNvPr id="22" name="Line 14">
              <a:extLst>
                <a:ext uri="{FF2B5EF4-FFF2-40B4-BE49-F238E27FC236}">
                  <a16:creationId xmlns:a16="http://schemas.microsoft.com/office/drawing/2014/main" id="{0CC72FFD-2EBA-EE46-A5C0-DE0B30636F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7000" y="4106863"/>
              <a:ext cx="0" cy="3810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90487" tIns="44450" rIns="90487" bIns="44450">
              <a:prstTxWarp prst="textNoShape">
                <a:avLst/>
              </a:prstTxWarp>
              <a:spAutoFit/>
            </a:bodyPr>
            <a:lstStyle/>
            <a:p>
              <a:endParaRPr lang="en-US" sz="1800"/>
            </a:p>
          </p:txBody>
        </p:sp>
        <p:sp>
          <p:nvSpPr>
            <p:cNvPr id="23" name="Line 15">
              <a:extLst>
                <a:ext uri="{FF2B5EF4-FFF2-40B4-BE49-F238E27FC236}">
                  <a16:creationId xmlns:a16="http://schemas.microsoft.com/office/drawing/2014/main" id="{6713E353-64F5-AA49-ACB5-501C2B8FD1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9313" y="4106863"/>
              <a:ext cx="0" cy="3810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90487" tIns="44450" rIns="90487" bIns="44450">
              <a:prstTxWarp prst="textNoShape">
                <a:avLst/>
              </a:prstTxWarp>
              <a:spAutoFit/>
            </a:bodyPr>
            <a:lstStyle/>
            <a:p>
              <a:endParaRPr lang="en-US" sz="1800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22642A70-98E5-0843-A075-CD44B41226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9313" y="4716463"/>
              <a:ext cx="0" cy="3810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90487" tIns="44450" rIns="90487" bIns="44450">
              <a:prstTxWarp prst="textNoShape">
                <a:avLst/>
              </a:prstTxWarp>
              <a:spAutoFit/>
            </a:bodyPr>
            <a:lstStyle/>
            <a:p>
              <a:endParaRPr lang="en-US" sz="1800"/>
            </a:p>
          </p:txBody>
        </p:sp>
        <p:sp>
          <p:nvSpPr>
            <p:cNvPr id="25" name="Line 17">
              <a:extLst>
                <a:ext uri="{FF2B5EF4-FFF2-40B4-BE49-F238E27FC236}">
                  <a16:creationId xmlns:a16="http://schemas.microsoft.com/office/drawing/2014/main" id="{941A6C0F-FD06-8D42-8A52-95F0BE8C60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9175" y="5489575"/>
              <a:ext cx="0" cy="3810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90487" tIns="44450" rIns="90487" bIns="44450">
              <a:prstTxWarp prst="textNoShape">
                <a:avLst/>
              </a:prstTxWarp>
              <a:spAutoFit/>
            </a:bodyPr>
            <a:lstStyle/>
            <a:p>
              <a:endParaRPr lang="en-US" sz="1800"/>
            </a:p>
          </p:txBody>
        </p:sp>
        <p:sp>
          <p:nvSpPr>
            <p:cNvPr id="26" name="Line 18">
              <a:extLst>
                <a:ext uri="{FF2B5EF4-FFF2-40B4-BE49-F238E27FC236}">
                  <a16:creationId xmlns:a16="http://schemas.microsoft.com/office/drawing/2014/main" id="{4A351E42-9F3F-F04F-8DE2-378D95AF2A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7000" y="4716463"/>
              <a:ext cx="0" cy="3810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90487" tIns="44450" rIns="90487" bIns="44450">
              <a:prstTxWarp prst="textNoShape">
                <a:avLst/>
              </a:prstTxWarp>
              <a:spAutoFit/>
            </a:bodyPr>
            <a:lstStyle/>
            <a:p>
              <a:endParaRPr lang="en-US" sz="1800"/>
            </a:p>
          </p:txBody>
        </p:sp>
        <p:sp>
          <p:nvSpPr>
            <p:cNvPr id="27" name="Text Box 19">
              <a:extLst>
                <a:ext uri="{FF2B5EF4-FFF2-40B4-BE49-F238E27FC236}">
                  <a16:creationId xmlns:a16="http://schemas.microsoft.com/office/drawing/2014/main" id="{9CFB730C-67C3-D048-904F-D58FF4AF16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45534" y="2667000"/>
              <a:ext cx="1321145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i="1" dirty="0">
                  <a:solidFill>
                    <a:srgbClr val="C00000"/>
                  </a:solidFill>
                  <a:latin typeface="Calibri"/>
                  <a:cs typeface="Calibri"/>
                </a:rPr>
                <a:t>Source files</a:t>
              </a:r>
            </a:p>
          </p:txBody>
        </p:sp>
        <p:sp>
          <p:nvSpPr>
            <p:cNvPr id="28" name="Text Box 20">
              <a:extLst>
                <a:ext uri="{FF2B5EF4-FFF2-40B4-BE49-F238E27FC236}">
                  <a16:creationId xmlns:a16="http://schemas.microsoft.com/office/drawing/2014/main" id="{8909B5F6-DCF0-6649-95B1-E21EABB3A4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45534" y="3998525"/>
              <a:ext cx="2291205" cy="92333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i="1" dirty="0">
                  <a:solidFill>
                    <a:srgbClr val="C00000"/>
                  </a:solidFill>
                  <a:latin typeface="Calibri"/>
                  <a:cs typeface="Calibri"/>
                </a:rPr>
                <a:t>Separately compiled</a:t>
              </a:r>
            </a:p>
            <a:p>
              <a:r>
                <a:rPr lang="en-US" sz="1800" i="1" u="sng" dirty="0">
                  <a:solidFill>
                    <a:srgbClr val="C00000"/>
                  </a:solidFill>
                  <a:latin typeface="Calibri"/>
                  <a:cs typeface="Calibri"/>
                </a:rPr>
                <a:t>relocatable</a:t>
              </a:r>
              <a:r>
                <a:rPr lang="en-US" sz="1800" i="1" dirty="0">
                  <a:solidFill>
                    <a:srgbClr val="C00000"/>
                  </a:solidFill>
                  <a:latin typeface="Calibri"/>
                  <a:cs typeface="Calibri"/>
                </a:rPr>
                <a:t> object files</a:t>
              </a:r>
            </a:p>
            <a:p>
              <a:r>
                <a:rPr lang="en-US" altLang="zh-CN" i="1" dirty="0">
                  <a:solidFill>
                    <a:srgbClr val="C00000"/>
                  </a:solidFill>
                  <a:latin typeface="Calibri"/>
                  <a:cs typeface="Calibri"/>
                </a:rPr>
                <a:t>(</a:t>
              </a:r>
              <a:r>
                <a:rPr lang="en-US" altLang="zh-CN" i="1" dirty="0" err="1">
                  <a:solidFill>
                    <a:srgbClr val="C00000"/>
                  </a:solidFill>
                  <a:latin typeface="Calibri"/>
                  <a:cs typeface="Calibri"/>
                </a:rPr>
                <a:t>gcc</a:t>
              </a:r>
              <a:r>
                <a:rPr lang="zh-CN" altLang="en-US" i="1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lang="en-US" altLang="zh-CN" i="1" dirty="0">
                  <a:solidFill>
                    <a:srgbClr val="C00000"/>
                  </a:solidFill>
                  <a:latin typeface="Calibri"/>
                  <a:cs typeface="Calibri"/>
                </a:rPr>
                <a:t>–c</a:t>
              </a:r>
              <a:r>
                <a:rPr lang="zh-CN" altLang="en-US" i="1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lang="en-US" altLang="zh-CN" i="1" dirty="0" err="1">
                  <a:solidFill>
                    <a:srgbClr val="C00000"/>
                  </a:solidFill>
                  <a:latin typeface="Calibri"/>
                  <a:cs typeface="Calibri"/>
                </a:rPr>
                <a:t>file.c</a:t>
              </a:r>
              <a:r>
                <a:rPr lang="zh-CN" altLang="en-US" i="1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lang="en-US" altLang="zh-CN" i="1" dirty="0">
                  <a:solidFill>
                    <a:srgbClr val="C00000"/>
                  </a:solidFill>
                  <a:latin typeface="Calibri"/>
                  <a:cs typeface="Calibri"/>
                </a:rPr>
                <a:t>–o</a:t>
              </a:r>
              <a:r>
                <a:rPr lang="zh-CN" altLang="en-US" i="1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lang="en-US" altLang="zh-CN" i="1" dirty="0" err="1">
                  <a:solidFill>
                    <a:srgbClr val="C00000"/>
                  </a:solidFill>
                  <a:latin typeface="Calibri"/>
                  <a:cs typeface="Calibri"/>
                </a:rPr>
                <a:t>file.o</a:t>
              </a:r>
              <a:r>
                <a:rPr lang="en-US" altLang="zh-CN" i="1" dirty="0">
                  <a:solidFill>
                    <a:srgbClr val="C00000"/>
                  </a:solidFill>
                  <a:latin typeface="Calibri"/>
                  <a:cs typeface="Calibri"/>
                </a:rPr>
                <a:t>)</a:t>
              </a:r>
              <a:endParaRPr lang="en-US" sz="1800" i="1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sp>
          <p:nvSpPr>
            <p:cNvPr id="29" name="Text Box 21">
              <a:extLst>
                <a:ext uri="{FF2B5EF4-FFF2-40B4-BE49-F238E27FC236}">
                  <a16:creationId xmlns:a16="http://schemas.microsoft.com/office/drawing/2014/main" id="{19F9B3EF-EB23-084C-A145-450EAA3417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68276" y="5560613"/>
              <a:ext cx="4077608" cy="92333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i="1" dirty="0">
                  <a:solidFill>
                    <a:srgbClr val="C00000"/>
                  </a:solidFill>
                  <a:latin typeface="Calibri"/>
                  <a:cs typeface="Calibri"/>
                </a:rPr>
                <a:t>Fully linked </a:t>
              </a:r>
              <a:r>
                <a:rPr lang="en-US" sz="1800" i="1" u="sng" dirty="0">
                  <a:solidFill>
                    <a:srgbClr val="C00000"/>
                  </a:solidFill>
                  <a:latin typeface="Calibri"/>
                  <a:cs typeface="Calibri"/>
                </a:rPr>
                <a:t>executable</a:t>
              </a:r>
              <a:r>
                <a:rPr lang="en-US" sz="1800" i="1" dirty="0">
                  <a:solidFill>
                    <a:srgbClr val="C00000"/>
                  </a:solidFill>
                  <a:latin typeface="Calibri"/>
                  <a:cs typeface="Calibri"/>
                </a:rPr>
                <a:t> object file</a:t>
              </a:r>
            </a:p>
            <a:p>
              <a:r>
                <a:rPr lang="en-US" sz="1800" i="1" dirty="0">
                  <a:solidFill>
                    <a:srgbClr val="C00000"/>
                  </a:solidFill>
                  <a:latin typeface="Calibri"/>
                  <a:cs typeface="Calibri"/>
                </a:rPr>
                <a:t>(contains code and data for all functions</a:t>
              </a:r>
            </a:p>
            <a:p>
              <a:r>
                <a:rPr lang="en-US" sz="1800" i="1" dirty="0">
                  <a:solidFill>
                    <a:srgbClr val="C00000"/>
                  </a:solidFill>
                  <a:latin typeface="Calibri"/>
                  <a:cs typeface="Calibri"/>
                </a:rPr>
                <a:t>defined in </a:t>
              </a:r>
              <a:r>
                <a:rPr lang="en-US" sz="1800" i="1" dirty="0" err="1">
                  <a:solidFill>
                    <a:srgbClr val="C00000"/>
                  </a:solidFill>
                  <a:latin typeface="Courier New"/>
                  <a:cs typeface="Courier New"/>
                </a:rPr>
                <a:t>main.c</a:t>
              </a:r>
              <a:r>
                <a:rPr lang="en-US" sz="1800" i="1" dirty="0">
                  <a:solidFill>
                    <a:srgbClr val="C00000"/>
                  </a:solidFill>
                  <a:latin typeface="Courier New"/>
                  <a:cs typeface="Courier New"/>
                </a:rPr>
                <a:t> </a:t>
              </a:r>
              <a:r>
                <a:rPr lang="en-US" sz="1800" i="1" dirty="0">
                  <a:solidFill>
                    <a:srgbClr val="C00000"/>
                  </a:solidFill>
                  <a:latin typeface="Calibri"/>
                  <a:cs typeface="Calibri"/>
                </a:rPr>
                <a:t>and</a:t>
              </a:r>
              <a:r>
                <a:rPr lang="en-US" sz="1800" i="1" dirty="0">
                  <a:solidFill>
                    <a:srgbClr val="C00000"/>
                  </a:solidFill>
                  <a:latin typeface="Courier New"/>
                  <a:cs typeface="Courier New"/>
                </a:rPr>
                <a:t> </a:t>
              </a:r>
              <a:r>
                <a:rPr lang="en-US" sz="1800" i="1" dirty="0" err="1">
                  <a:solidFill>
                    <a:srgbClr val="C00000"/>
                  </a:solidFill>
                  <a:latin typeface="Courier New"/>
                  <a:cs typeface="Courier New"/>
                </a:rPr>
                <a:t>sum.c</a:t>
              </a:r>
              <a:r>
                <a:rPr lang="en-US" sz="1800" i="1" dirty="0">
                  <a:solidFill>
                    <a:srgbClr val="C00000"/>
                  </a:solidFill>
                  <a:latin typeface="Calibri"/>
                  <a:cs typeface="Calibri"/>
                </a:rPr>
                <a:t>)</a:t>
              </a:r>
            </a:p>
          </p:txBody>
        </p:sp>
      </p:grp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1B10043-B594-2D4D-88A4-B9A955A61150}"/>
              </a:ext>
            </a:extLst>
          </p:cNvPr>
          <p:cNvSpPr/>
          <p:nvPr/>
        </p:nvSpPr>
        <p:spPr>
          <a:xfrm>
            <a:off x="120136" y="1112580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833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40266" y="436562"/>
            <a:ext cx="8716962" cy="782638"/>
          </a:xfrm>
          <a:ln/>
        </p:spPr>
        <p:txBody>
          <a:bodyPr>
            <a:no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dirty="0"/>
              <a:t>How Linker Resolves Duplicate Symbol Definitions</a:t>
            </a: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5613" y="1754188"/>
            <a:ext cx="8307387" cy="1446212"/>
          </a:xfrm>
          <a:ln/>
        </p:spPr>
        <p:txBody>
          <a:bodyPr/>
          <a:lstStyle/>
          <a:p>
            <a:pPr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</a:pPr>
            <a:r>
              <a:rPr lang="en-GB" dirty="0"/>
              <a:t>Program symbols are either </a:t>
            </a:r>
            <a:r>
              <a:rPr lang="en-GB" i="1" dirty="0"/>
              <a:t>strong</a:t>
            </a:r>
            <a:r>
              <a:rPr lang="en-GB" dirty="0"/>
              <a:t> or </a:t>
            </a:r>
            <a:r>
              <a:rPr lang="en-GB" i="1" dirty="0"/>
              <a:t>weak</a:t>
            </a:r>
          </a:p>
          <a:p>
            <a:pPr lvl="1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</a:pPr>
            <a:r>
              <a:rPr lang="en-GB" b="1" i="1" dirty="0">
                <a:solidFill>
                  <a:srgbClr val="C00000"/>
                </a:solidFill>
              </a:rPr>
              <a:t>Strong</a:t>
            </a:r>
            <a:r>
              <a:rPr lang="en-GB" dirty="0"/>
              <a:t>: procedures and initialized </a:t>
            </a:r>
            <a:r>
              <a:rPr lang="en-GB" dirty="0" err="1"/>
              <a:t>globals</a:t>
            </a:r>
            <a:endParaRPr lang="en-GB" dirty="0"/>
          </a:p>
          <a:p>
            <a:pPr lvl="1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</a:pPr>
            <a:r>
              <a:rPr lang="en-GB" b="1" i="1" dirty="0">
                <a:solidFill>
                  <a:srgbClr val="C00000"/>
                </a:solidFill>
              </a:rPr>
              <a:t>Weak</a:t>
            </a:r>
            <a:r>
              <a:rPr lang="en-GB" dirty="0"/>
              <a:t>: uninitialized </a:t>
            </a:r>
            <a:r>
              <a:rPr lang="en-GB" dirty="0" err="1"/>
              <a:t>globals</a:t>
            </a:r>
            <a:endParaRPr lang="en-GB" dirty="0"/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2470150" y="3893119"/>
            <a:ext cx="1560340" cy="1136081"/>
          </a:xfrm>
          <a:prstGeom prst="rect">
            <a:avLst/>
          </a:prstGeom>
          <a:solidFill>
            <a:srgbClr val="F6F5BD"/>
          </a:solidFill>
          <a:ln w="324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>
                <a:latin typeface="Courier New" pitchFamily="49" charset="0"/>
                <a:ea typeface="msgothic" charset="0"/>
                <a:cs typeface="msgothic" charset="0"/>
              </a:rPr>
              <a:t>int foo=5;</a:t>
            </a:r>
          </a:p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1800" b="1">
              <a:latin typeface="Courier New" pitchFamily="49" charset="0"/>
              <a:ea typeface="msgothic" charset="0"/>
              <a:cs typeface="msgothic" charset="0"/>
            </a:endParaRPr>
          </a:p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>
                <a:latin typeface="Courier New" pitchFamily="49" charset="0"/>
                <a:ea typeface="msgothic" charset="0"/>
                <a:cs typeface="msgothic" charset="0"/>
              </a:rPr>
              <a:t>p1() {</a:t>
            </a:r>
          </a:p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>
                <a:latin typeface="Courier New" pitchFamily="49" charset="0"/>
                <a:ea typeface="msgothic" charset="0"/>
                <a:cs typeface="msgothic" charset="0"/>
              </a:rPr>
              <a:t>}</a:t>
            </a:r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4981575" y="3893119"/>
            <a:ext cx="1284624" cy="1136081"/>
          </a:xfrm>
          <a:prstGeom prst="rect">
            <a:avLst/>
          </a:prstGeom>
          <a:solidFill>
            <a:srgbClr val="F6F5BD"/>
          </a:solidFill>
          <a:ln w="324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>
                <a:latin typeface="Courier New" pitchFamily="49" charset="0"/>
                <a:ea typeface="msgothic" charset="0"/>
                <a:cs typeface="msgothic" charset="0"/>
              </a:rPr>
              <a:t>int foo;</a:t>
            </a:r>
          </a:p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1800" b="1">
              <a:latin typeface="Courier New" pitchFamily="49" charset="0"/>
              <a:ea typeface="msgothic" charset="0"/>
              <a:cs typeface="msgothic" charset="0"/>
            </a:endParaRPr>
          </a:p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>
                <a:latin typeface="Courier New" pitchFamily="49" charset="0"/>
                <a:ea typeface="msgothic" charset="0"/>
                <a:cs typeface="msgothic" charset="0"/>
              </a:rPr>
              <a:t>p2() {</a:t>
            </a:r>
          </a:p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>
                <a:latin typeface="Courier New" pitchFamily="49" charset="0"/>
                <a:ea typeface="msgothic" charset="0"/>
                <a:cs typeface="msgothic" charset="0"/>
              </a:rPr>
              <a:t>}</a:t>
            </a: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2462213" y="3523232"/>
            <a:ext cx="717550" cy="354012"/>
          </a:xfrm>
          <a:prstGeom prst="rect">
            <a:avLst/>
          </a:prstGeom>
          <a:noFill/>
          <a:ln w="324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>
                <a:solidFill>
                  <a:srgbClr val="000000"/>
                </a:solidFill>
                <a:latin typeface="Courier New" pitchFamily="49" charset="0"/>
                <a:ea typeface="msgothic" charset="0"/>
                <a:cs typeface="msgothic" charset="0"/>
              </a:rPr>
              <a:t>p1.c</a:t>
            </a:r>
          </a:p>
        </p:txBody>
      </p:sp>
      <p:sp>
        <p:nvSpPr>
          <p:cNvPr id="24582" name="Rectangle 6"/>
          <p:cNvSpPr>
            <a:spLocks noChangeArrowheads="1"/>
          </p:cNvSpPr>
          <p:nvPr/>
        </p:nvSpPr>
        <p:spPr bwMode="auto">
          <a:xfrm>
            <a:off x="4976813" y="3523232"/>
            <a:ext cx="717550" cy="354012"/>
          </a:xfrm>
          <a:prstGeom prst="rect">
            <a:avLst/>
          </a:prstGeom>
          <a:noFill/>
          <a:ln w="324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>
                <a:solidFill>
                  <a:srgbClr val="000000"/>
                </a:solidFill>
                <a:latin typeface="Courier New" pitchFamily="49" charset="0"/>
                <a:ea typeface="msgothic" charset="0"/>
                <a:cs typeface="msgothic" charset="0"/>
              </a:rPr>
              <a:t>p2.c</a:t>
            </a:r>
          </a:p>
        </p:txBody>
      </p:sp>
      <p:sp>
        <p:nvSpPr>
          <p:cNvPr id="24583" name="Text Box 7"/>
          <p:cNvSpPr txBox="1">
            <a:spLocks noChangeArrowheads="1"/>
          </p:cNvSpPr>
          <p:nvPr/>
        </p:nvSpPr>
        <p:spPr bwMode="auto">
          <a:xfrm>
            <a:off x="7242175" y="4391593"/>
            <a:ext cx="785513" cy="3659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dirty="0">
                <a:solidFill>
                  <a:srgbClr val="990000"/>
                </a:solidFill>
                <a:latin typeface="Calibri" pitchFamily="34" charset="0"/>
                <a:ea typeface="msgothic" charset="0"/>
                <a:cs typeface="msgothic" charset="0"/>
              </a:rPr>
              <a:t>strong</a:t>
            </a:r>
          </a:p>
        </p:txBody>
      </p:sp>
      <p:sp>
        <p:nvSpPr>
          <p:cNvPr id="24584" name="Line 8"/>
          <p:cNvSpPr>
            <a:spLocks noChangeShapeType="1"/>
          </p:cNvSpPr>
          <p:nvPr/>
        </p:nvSpPr>
        <p:spPr bwMode="auto">
          <a:xfrm flipH="1">
            <a:off x="6327775" y="4572000"/>
            <a:ext cx="917575" cy="1588"/>
          </a:xfrm>
          <a:prstGeom prst="line">
            <a:avLst/>
          </a:prstGeom>
          <a:noFill/>
          <a:ln w="25560">
            <a:solidFill>
              <a:srgbClr val="99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990000"/>
              </a:solidFill>
            </a:endParaRPr>
          </a:p>
        </p:txBody>
      </p:sp>
      <p:sp>
        <p:nvSpPr>
          <p:cNvPr id="24585" name="Text Box 9"/>
          <p:cNvSpPr txBox="1">
            <a:spLocks noChangeArrowheads="1"/>
          </p:cNvSpPr>
          <p:nvPr/>
        </p:nvSpPr>
        <p:spPr bwMode="auto">
          <a:xfrm>
            <a:off x="7242175" y="3883594"/>
            <a:ext cx="691321" cy="3659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dirty="0">
                <a:solidFill>
                  <a:srgbClr val="990000"/>
                </a:solidFill>
                <a:latin typeface="Calibri" pitchFamily="34" charset="0"/>
                <a:ea typeface="msgothic" charset="0"/>
                <a:cs typeface="msgothic" charset="0"/>
              </a:rPr>
              <a:t>weak</a:t>
            </a:r>
          </a:p>
        </p:txBody>
      </p:sp>
      <p:sp>
        <p:nvSpPr>
          <p:cNvPr id="24586" name="Line 10"/>
          <p:cNvSpPr>
            <a:spLocks noChangeShapeType="1"/>
          </p:cNvSpPr>
          <p:nvPr/>
        </p:nvSpPr>
        <p:spPr bwMode="auto">
          <a:xfrm flipH="1">
            <a:off x="6324600" y="4070877"/>
            <a:ext cx="917575" cy="1588"/>
          </a:xfrm>
          <a:prstGeom prst="line">
            <a:avLst/>
          </a:prstGeom>
          <a:noFill/>
          <a:ln w="25560">
            <a:solidFill>
              <a:srgbClr val="99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990000"/>
              </a:solidFill>
            </a:endParaRPr>
          </a:p>
        </p:txBody>
      </p:sp>
      <p:sp>
        <p:nvSpPr>
          <p:cNvPr id="24587" name="Text Box 11"/>
          <p:cNvSpPr txBox="1">
            <a:spLocks noChangeArrowheads="1"/>
          </p:cNvSpPr>
          <p:nvPr/>
        </p:nvSpPr>
        <p:spPr bwMode="auto">
          <a:xfrm>
            <a:off x="704850" y="4431282"/>
            <a:ext cx="785513" cy="3659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dirty="0">
                <a:solidFill>
                  <a:srgbClr val="990000"/>
                </a:solidFill>
                <a:latin typeface="Calibri" pitchFamily="34" charset="0"/>
                <a:ea typeface="msgothic" charset="0"/>
                <a:cs typeface="msgothic" charset="0"/>
              </a:rPr>
              <a:t>strong</a:t>
            </a:r>
          </a:p>
        </p:txBody>
      </p:sp>
      <p:sp>
        <p:nvSpPr>
          <p:cNvPr id="24588" name="Line 12"/>
          <p:cNvSpPr>
            <a:spLocks noChangeShapeType="1"/>
          </p:cNvSpPr>
          <p:nvPr/>
        </p:nvSpPr>
        <p:spPr bwMode="auto">
          <a:xfrm flipH="1">
            <a:off x="1520825" y="4645594"/>
            <a:ext cx="917575" cy="1588"/>
          </a:xfrm>
          <a:prstGeom prst="line">
            <a:avLst/>
          </a:prstGeom>
          <a:noFill/>
          <a:ln w="25560">
            <a:solidFill>
              <a:srgbClr val="990000"/>
            </a:solidFill>
            <a:miter lim="800000"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589" name="Text Box 13"/>
          <p:cNvSpPr txBox="1">
            <a:spLocks noChangeArrowheads="1"/>
          </p:cNvSpPr>
          <p:nvPr/>
        </p:nvSpPr>
        <p:spPr bwMode="auto">
          <a:xfrm>
            <a:off x="704850" y="3889415"/>
            <a:ext cx="785513" cy="3659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dirty="0">
                <a:solidFill>
                  <a:srgbClr val="990000"/>
                </a:solidFill>
                <a:latin typeface="Calibri" pitchFamily="34" charset="0"/>
                <a:ea typeface="msgothic" charset="0"/>
                <a:cs typeface="msgothic" charset="0"/>
              </a:rPr>
              <a:t>strong</a:t>
            </a:r>
          </a:p>
        </p:txBody>
      </p:sp>
      <p:sp>
        <p:nvSpPr>
          <p:cNvPr id="24590" name="Line 14"/>
          <p:cNvSpPr>
            <a:spLocks noChangeShapeType="1"/>
          </p:cNvSpPr>
          <p:nvPr/>
        </p:nvSpPr>
        <p:spPr bwMode="auto">
          <a:xfrm flipH="1">
            <a:off x="1520825" y="4072468"/>
            <a:ext cx="917575" cy="1588"/>
          </a:xfrm>
          <a:prstGeom prst="line">
            <a:avLst/>
          </a:prstGeom>
          <a:noFill/>
          <a:ln w="25560">
            <a:solidFill>
              <a:srgbClr val="990000"/>
            </a:solidFill>
            <a:miter lim="800000"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85F2C0C-E378-D247-BABE-E3FA8514A194}"/>
              </a:ext>
            </a:extLst>
          </p:cNvPr>
          <p:cNvSpPr/>
          <p:nvPr/>
        </p:nvSpPr>
        <p:spPr>
          <a:xfrm>
            <a:off x="6833689" y="2236540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2735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3" grpId="0"/>
      <p:bldP spid="24584" grpId="0" animBg="1"/>
      <p:bldP spid="24585" grpId="0"/>
      <p:bldP spid="24586" grpId="0" animBg="1"/>
      <p:bldP spid="24587" grpId="0"/>
      <p:bldP spid="24588" grpId="0" animBg="1"/>
      <p:bldP spid="24589" grpId="0"/>
      <p:bldP spid="2459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8FEC4-69F4-D745-9FCA-6D455AD3F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47" y="-95400"/>
            <a:ext cx="8460525" cy="940789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Please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Help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Do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the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Course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Surveys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EDC85-B845-3A4B-B1E9-2140ECAC6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D0DE5-B053-D941-9C63-B2DCCB75B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0CE0C-C1CC-1140-8E4B-AB64B62C1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3B0376-5F83-6A45-9C87-FD84D7CDC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" y="852617"/>
            <a:ext cx="8971471" cy="560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7426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79412" y="436562"/>
            <a:ext cx="8716962" cy="782638"/>
          </a:xfrm>
          <a:ln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Linker’s Symbol Rules</a:t>
            </a:r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307387" cy="5224462"/>
          </a:xfrm>
          <a:ln/>
        </p:spPr>
        <p:txBody>
          <a:bodyPr/>
          <a:lstStyle/>
          <a:p>
            <a:pPr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</a:pPr>
            <a:r>
              <a:rPr lang="en-GB" dirty="0"/>
              <a:t>Rule 1: Multiple strong symbols are not allowed</a:t>
            </a:r>
          </a:p>
          <a:p>
            <a:pPr lvl="1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</a:pPr>
            <a:r>
              <a:rPr lang="en-GB" dirty="0"/>
              <a:t>Each item can be defined only once</a:t>
            </a:r>
          </a:p>
          <a:p>
            <a:pPr lvl="1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</a:pPr>
            <a:r>
              <a:rPr lang="en-GB" dirty="0"/>
              <a:t>Otherwise: Linker error</a:t>
            </a:r>
          </a:p>
          <a:p>
            <a:pPr>
              <a:buFont typeface="Wingdings" charset="2"/>
              <a:buNone/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</a:pPr>
            <a:endParaRPr lang="en-GB" dirty="0"/>
          </a:p>
          <a:p>
            <a:pPr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</a:pPr>
            <a:r>
              <a:rPr lang="en-GB" dirty="0"/>
              <a:t>Rule 2: Given a strong symbol and multiple weak symbols, choose the strong symbol</a:t>
            </a:r>
          </a:p>
          <a:p>
            <a:pPr lvl="1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</a:pPr>
            <a:r>
              <a:rPr lang="en-GB" dirty="0"/>
              <a:t>References to the weak symbol resolve to the strong symbol</a:t>
            </a:r>
          </a:p>
          <a:p>
            <a:pPr>
              <a:buFont typeface="Wingdings" charset="2"/>
              <a:buNone/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</a:pPr>
            <a:endParaRPr lang="en-GB" dirty="0"/>
          </a:p>
          <a:p>
            <a:pPr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</a:pPr>
            <a:r>
              <a:rPr lang="en-GB" dirty="0"/>
              <a:t>Rule 3: If there are multiple weak symbols, pick an arbitrary one</a:t>
            </a:r>
          </a:p>
          <a:p>
            <a:pPr lvl="1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</a:pPr>
            <a:r>
              <a:rPr lang="en-GB" dirty="0"/>
              <a:t>Can override this with </a:t>
            </a:r>
            <a:r>
              <a:rPr lang="en-GB" b="1" dirty="0" err="1">
                <a:latin typeface="Courier New" pitchFamily="49" charset="0"/>
              </a:rPr>
              <a:t>gcc</a:t>
            </a:r>
            <a:r>
              <a:rPr lang="en-GB" b="1" dirty="0">
                <a:latin typeface="Courier New" pitchFamily="49" charset="0"/>
              </a:rPr>
              <a:t> –</a:t>
            </a:r>
            <a:r>
              <a:rPr lang="en-GB" b="1" dirty="0" err="1">
                <a:latin typeface="Courier New" pitchFamily="49" charset="0"/>
              </a:rPr>
              <a:t>fno</a:t>
            </a:r>
            <a:r>
              <a:rPr lang="en-GB" b="1" dirty="0">
                <a:latin typeface="Courier New" pitchFamily="49" charset="0"/>
              </a:rPr>
              <a:t>-common</a:t>
            </a:r>
          </a:p>
          <a:p>
            <a:pPr>
              <a:buFont typeface="Wingdings" charset="2"/>
              <a:buNone/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</a:pPr>
            <a:r>
              <a:rPr lang="en-GB" dirty="0"/>
              <a:t>	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12711A-518C-2643-87B1-327272E9AFDF}"/>
              </a:ext>
            </a:extLst>
          </p:cNvPr>
          <p:cNvSpPr/>
          <p:nvPr/>
        </p:nvSpPr>
        <p:spPr>
          <a:xfrm>
            <a:off x="6045120" y="1826240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4837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 bwMode="auto">
          <a:xfrm>
            <a:off x="0" y="3962400"/>
            <a:ext cx="9144000" cy="110384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0" y="1879599"/>
            <a:ext cx="9144000" cy="10985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2662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27038" y="284162"/>
            <a:ext cx="8716962" cy="782638"/>
          </a:xfrm>
          <a:ln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Linker Puzzles</a:t>
            </a:r>
          </a:p>
        </p:txBody>
      </p:sp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533400" y="2165350"/>
            <a:ext cx="1045777" cy="557461"/>
          </a:xfrm>
          <a:prstGeom prst="rect">
            <a:avLst/>
          </a:prstGeom>
          <a:solidFill>
            <a:srgbClr val="F6F5BD"/>
          </a:solidFill>
          <a:ln w="324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>
                <a:latin typeface="Courier New" pitchFamily="49" charset="0"/>
                <a:ea typeface="msgothic" charset="0"/>
                <a:cs typeface="msgothic" charset="0"/>
              </a:rPr>
              <a:t>int x;</a:t>
            </a:r>
          </a:p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>
                <a:latin typeface="Courier New" pitchFamily="49" charset="0"/>
                <a:ea typeface="msgothic" charset="0"/>
                <a:cs typeface="msgothic" charset="0"/>
              </a:rPr>
              <a:t>p1() {}</a:t>
            </a:r>
          </a:p>
        </p:txBody>
      </p:sp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1983961" y="2165350"/>
            <a:ext cx="1045777" cy="557461"/>
          </a:xfrm>
          <a:prstGeom prst="rect">
            <a:avLst/>
          </a:prstGeom>
          <a:solidFill>
            <a:srgbClr val="F6F5BD"/>
          </a:solidFill>
          <a:ln w="324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>
                <a:latin typeface="Courier New" pitchFamily="49" charset="0"/>
                <a:ea typeface="msgothic" charset="0"/>
                <a:cs typeface="msgothic" charset="0"/>
              </a:rPr>
              <a:t>int x;</a:t>
            </a:r>
          </a:p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>
                <a:latin typeface="Courier New" pitchFamily="49" charset="0"/>
                <a:ea typeface="msgothic" charset="0"/>
                <a:cs typeface="msgothic" charset="0"/>
              </a:rPr>
              <a:t>p2() {}</a:t>
            </a:r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533400" y="3079750"/>
            <a:ext cx="1045777" cy="788935"/>
          </a:xfrm>
          <a:prstGeom prst="rect">
            <a:avLst/>
          </a:prstGeom>
          <a:solidFill>
            <a:srgbClr val="F6F5BD"/>
          </a:solidFill>
          <a:ln w="324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>
                <a:latin typeface="Courier New" pitchFamily="49" charset="0"/>
                <a:ea typeface="msgothic" charset="0"/>
                <a:cs typeface="msgothic" charset="0"/>
              </a:rPr>
              <a:t>int x;</a:t>
            </a:r>
          </a:p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>
                <a:latin typeface="Courier New" pitchFamily="49" charset="0"/>
                <a:ea typeface="msgothic" charset="0"/>
                <a:cs typeface="msgothic" charset="0"/>
              </a:rPr>
              <a:t>int y;</a:t>
            </a:r>
          </a:p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>
                <a:latin typeface="Courier New" pitchFamily="49" charset="0"/>
                <a:ea typeface="msgothic" charset="0"/>
                <a:cs typeface="msgothic" charset="0"/>
              </a:rPr>
              <a:t>p1() {}</a:t>
            </a:r>
          </a:p>
        </p:txBody>
      </p:sp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1983961" y="3079750"/>
            <a:ext cx="1292639" cy="557461"/>
          </a:xfrm>
          <a:prstGeom prst="rect">
            <a:avLst/>
          </a:prstGeom>
          <a:solidFill>
            <a:srgbClr val="F6F5BD"/>
          </a:solidFill>
          <a:ln w="324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>
                <a:latin typeface="Courier New" pitchFamily="49" charset="0"/>
                <a:ea typeface="msgothic" charset="0"/>
                <a:cs typeface="msgothic" charset="0"/>
              </a:rPr>
              <a:t>double x;</a:t>
            </a:r>
          </a:p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>
                <a:latin typeface="Courier New" pitchFamily="49" charset="0"/>
                <a:ea typeface="msgothic" charset="0"/>
                <a:cs typeface="msgothic" charset="0"/>
              </a:rPr>
              <a:t>p2() {}</a:t>
            </a:r>
          </a:p>
        </p:txBody>
      </p:sp>
      <p:sp>
        <p:nvSpPr>
          <p:cNvPr id="26630" name="Text Box 6"/>
          <p:cNvSpPr txBox="1">
            <a:spLocks noChangeArrowheads="1"/>
          </p:cNvSpPr>
          <p:nvPr/>
        </p:nvSpPr>
        <p:spPr bwMode="auto">
          <a:xfrm>
            <a:off x="533400" y="4129088"/>
            <a:ext cx="1169208" cy="788935"/>
          </a:xfrm>
          <a:prstGeom prst="rect">
            <a:avLst/>
          </a:prstGeom>
          <a:solidFill>
            <a:srgbClr val="F6F5BD"/>
          </a:solidFill>
          <a:ln w="324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>
                <a:latin typeface="Courier New" pitchFamily="49" charset="0"/>
                <a:ea typeface="msgothic" charset="0"/>
                <a:cs typeface="msgothic" charset="0"/>
              </a:rPr>
              <a:t>int x=7;</a:t>
            </a:r>
          </a:p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>
                <a:latin typeface="Courier New" pitchFamily="49" charset="0"/>
                <a:ea typeface="msgothic" charset="0"/>
                <a:cs typeface="msgothic" charset="0"/>
              </a:rPr>
              <a:t>int y=5;</a:t>
            </a:r>
          </a:p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>
                <a:latin typeface="Courier New" pitchFamily="49" charset="0"/>
                <a:ea typeface="msgothic" charset="0"/>
                <a:cs typeface="msgothic" charset="0"/>
              </a:rPr>
              <a:t>p1() {}</a:t>
            </a:r>
          </a:p>
        </p:txBody>
      </p:sp>
      <p:sp>
        <p:nvSpPr>
          <p:cNvPr id="26631" name="Text Box 7"/>
          <p:cNvSpPr txBox="1">
            <a:spLocks noChangeArrowheads="1"/>
          </p:cNvSpPr>
          <p:nvPr/>
        </p:nvSpPr>
        <p:spPr bwMode="auto">
          <a:xfrm>
            <a:off x="1983961" y="4129088"/>
            <a:ext cx="1292639" cy="557461"/>
          </a:xfrm>
          <a:prstGeom prst="rect">
            <a:avLst/>
          </a:prstGeom>
          <a:solidFill>
            <a:srgbClr val="F6F5BD"/>
          </a:solidFill>
          <a:ln w="324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>
                <a:latin typeface="Courier New" pitchFamily="49" charset="0"/>
                <a:ea typeface="msgothic" charset="0"/>
                <a:cs typeface="msgothic" charset="0"/>
              </a:rPr>
              <a:t>double x;</a:t>
            </a:r>
          </a:p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>
                <a:latin typeface="Courier New" pitchFamily="49" charset="0"/>
                <a:ea typeface="msgothic" charset="0"/>
                <a:cs typeface="msgothic" charset="0"/>
              </a:rPr>
              <a:t>p2() {}</a:t>
            </a:r>
          </a:p>
        </p:txBody>
      </p:sp>
      <p:sp>
        <p:nvSpPr>
          <p:cNvPr id="26632" name="Text Box 8"/>
          <p:cNvSpPr txBox="1">
            <a:spLocks noChangeArrowheads="1"/>
          </p:cNvSpPr>
          <p:nvPr/>
        </p:nvSpPr>
        <p:spPr bwMode="auto">
          <a:xfrm>
            <a:off x="533400" y="5195888"/>
            <a:ext cx="1169208" cy="557461"/>
          </a:xfrm>
          <a:prstGeom prst="rect">
            <a:avLst/>
          </a:prstGeom>
          <a:solidFill>
            <a:srgbClr val="F6F5BD"/>
          </a:solidFill>
          <a:ln w="324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>
                <a:latin typeface="Courier New" pitchFamily="49" charset="0"/>
                <a:ea typeface="msgothic" charset="0"/>
                <a:cs typeface="msgothic" charset="0"/>
              </a:rPr>
              <a:t>int x=7;</a:t>
            </a:r>
          </a:p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>
                <a:latin typeface="Courier New" pitchFamily="49" charset="0"/>
                <a:ea typeface="msgothic" charset="0"/>
                <a:cs typeface="msgothic" charset="0"/>
              </a:rPr>
              <a:t>p1() {}</a:t>
            </a:r>
          </a:p>
        </p:txBody>
      </p:sp>
      <p:sp>
        <p:nvSpPr>
          <p:cNvPr id="26633" name="Text Box 9"/>
          <p:cNvSpPr txBox="1">
            <a:spLocks noChangeArrowheads="1"/>
          </p:cNvSpPr>
          <p:nvPr/>
        </p:nvSpPr>
        <p:spPr bwMode="auto">
          <a:xfrm>
            <a:off x="1983961" y="5195888"/>
            <a:ext cx="1045777" cy="557461"/>
          </a:xfrm>
          <a:prstGeom prst="rect">
            <a:avLst/>
          </a:prstGeom>
          <a:solidFill>
            <a:srgbClr val="F6F5BD"/>
          </a:solidFill>
          <a:ln w="324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>
                <a:latin typeface="Courier New" pitchFamily="49" charset="0"/>
                <a:ea typeface="msgothic" charset="0"/>
                <a:cs typeface="msgothic" charset="0"/>
              </a:rPr>
              <a:t>int x;</a:t>
            </a:r>
          </a:p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>
                <a:latin typeface="Courier New" pitchFamily="49" charset="0"/>
                <a:ea typeface="msgothic" charset="0"/>
                <a:cs typeface="msgothic" charset="0"/>
              </a:rPr>
              <a:t>p2() {}</a:t>
            </a:r>
          </a:p>
        </p:txBody>
      </p:sp>
      <p:sp>
        <p:nvSpPr>
          <p:cNvPr id="26634" name="Text Box 10"/>
          <p:cNvSpPr txBox="1">
            <a:spLocks noChangeArrowheads="1"/>
          </p:cNvSpPr>
          <p:nvPr/>
        </p:nvSpPr>
        <p:spPr bwMode="auto">
          <a:xfrm>
            <a:off x="533400" y="1174750"/>
            <a:ext cx="1045777" cy="557461"/>
          </a:xfrm>
          <a:prstGeom prst="rect">
            <a:avLst/>
          </a:prstGeom>
          <a:solidFill>
            <a:srgbClr val="F6F5BD"/>
          </a:solidFill>
          <a:ln w="324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>
                <a:latin typeface="Courier New" pitchFamily="49" charset="0"/>
                <a:ea typeface="msgothic" charset="0"/>
                <a:cs typeface="msgothic" charset="0"/>
              </a:rPr>
              <a:t>int x;</a:t>
            </a:r>
          </a:p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>
                <a:latin typeface="Courier New" pitchFamily="49" charset="0"/>
                <a:ea typeface="msgothic" charset="0"/>
                <a:cs typeface="msgothic" charset="0"/>
              </a:rPr>
              <a:t>p1() {}</a:t>
            </a:r>
          </a:p>
        </p:txBody>
      </p:sp>
      <p:sp>
        <p:nvSpPr>
          <p:cNvPr id="26635" name="Text Box 11"/>
          <p:cNvSpPr txBox="1">
            <a:spLocks noChangeArrowheads="1"/>
          </p:cNvSpPr>
          <p:nvPr/>
        </p:nvSpPr>
        <p:spPr bwMode="auto">
          <a:xfrm>
            <a:off x="1983961" y="1174750"/>
            <a:ext cx="1045777" cy="557461"/>
          </a:xfrm>
          <a:prstGeom prst="rect">
            <a:avLst/>
          </a:prstGeom>
          <a:solidFill>
            <a:srgbClr val="F6F5BD"/>
          </a:solidFill>
          <a:ln w="324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1600" b="1">
              <a:latin typeface="Courier New" pitchFamily="49" charset="0"/>
              <a:ea typeface="msgothic" charset="0"/>
              <a:cs typeface="msgothic" charset="0"/>
            </a:endParaRPr>
          </a:p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>
                <a:latin typeface="Courier New" pitchFamily="49" charset="0"/>
                <a:ea typeface="msgothic" charset="0"/>
                <a:cs typeface="msgothic" charset="0"/>
              </a:rPr>
              <a:t>p1() {}</a:t>
            </a:r>
          </a:p>
        </p:txBody>
      </p:sp>
      <p:sp>
        <p:nvSpPr>
          <p:cNvPr id="26636" name="Text Box 12"/>
          <p:cNvSpPr txBox="1">
            <a:spLocks noChangeArrowheads="1"/>
          </p:cNvSpPr>
          <p:nvPr/>
        </p:nvSpPr>
        <p:spPr bwMode="auto">
          <a:xfrm>
            <a:off x="3819525" y="1304925"/>
            <a:ext cx="4047431" cy="3659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0" dirty="0">
                <a:latin typeface="Calibri" pitchFamily="34" charset="0"/>
                <a:ea typeface="msgothic" charset="0"/>
                <a:cs typeface="msgothic" charset="0"/>
              </a:rPr>
              <a:t>Link time error: two strong symbols (</a:t>
            </a:r>
            <a:r>
              <a:rPr lang="en-GB" sz="1800" dirty="0">
                <a:latin typeface="Courier New" pitchFamily="49" charset="0"/>
                <a:ea typeface="msgothic" charset="0"/>
                <a:cs typeface="msgothic" charset="0"/>
              </a:rPr>
              <a:t>p1</a:t>
            </a:r>
            <a:r>
              <a:rPr lang="en-GB" sz="1800" b="0" dirty="0">
                <a:latin typeface="Calibri" pitchFamily="34" charset="0"/>
                <a:ea typeface="msgothic" charset="0"/>
                <a:cs typeface="msgothic" charset="0"/>
              </a:rPr>
              <a:t>)</a:t>
            </a:r>
          </a:p>
        </p:txBody>
      </p:sp>
      <p:sp>
        <p:nvSpPr>
          <p:cNvPr id="26637" name="Text Box 13"/>
          <p:cNvSpPr txBox="1">
            <a:spLocks noChangeArrowheads="1"/>
          </p:cNvSpPr>
          <p:nvPr/>
        </p:nvSpPr>
        <p:spPr bwMode="auto">
          <a:xfrm>
            <a:off x="3794125" y="2159000"/>
            <a:ext cx="4397079" cy="63748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0" dirty="0">
                <a:latin typeface="Calibri" pitchFamily="34" charset="0"/>
                <a:ea typeface="msgothic" charset="0"/>
                <a:cs typeface="msgothic" charset="0"/>
              </a:rPr>
              <a:t>References to  </a:t>
            </a:r>
            <a:r>
              <a:rPr lang="en-GB" sz="1800" dirty="0">
                <a:latin typeface="Courier New" pitchFamily="49" charset="0"/>
                <a:ea typeface="msgothic" charset="0"/>
                <a:cs typeface="msgothic" charset="0"/>
              </a:rPr>
              <a:t>x</a:t>
            </a:r>
            <a:r>
              <a:rPr lang="en-GB" sz="1800" b="0" dirty="0">
                <a:latin typeface="Calibri" pitchFamily="34" charset="0"/>
                <a:ea typeface="msgothic" charset="0"/>
                <a:cs typeface="msgothic" charset="0"/>
              </a:rPr>
              <a:t> will refer to the same </a:t>
            </a:r>
          </a:p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0" dirty="0">
                <a:latin typeface="Calibri" pitchFamily="34" charset="0"/>
                <a:ea typeface="msgothic" charset="0"/>
                <a:cs typeface="msgothic" charset="0"/>
              </a:rPr>
              <a:t>uninitialized int. Is this what you really want?</a:t>
            </a:r>
          </a:p>
        </p:txBody>
      </p:sp>
      <p:sp>
        <p:nvSpPr>
          <p:cNvPr id="26638" name="Text Box 14"/>
          <p:cNvSpPr txBox="1">
            <a:spLocks noChangeArrowheads="1"/>
          </p:cNvSpPr>
          <p:nvPr/>
        </p:nvSpPr>
        <p:spPr bwMode="auto">
          <a:xfrm>
            <a:off x="3824287" y="3194050"/>
            <a:ext cx="3611671" cy="63748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0" dirty="0">
                <a:latin typeface="Calibri" pitchFamily="34" charset="0"/>
                <a:ea typeface="msgothic" charset="0"/>
                <a:cs typeface="msgothic" charset="0"/>
              </a:rPr>
              <a:t>Writes to </a:t>
            </a:r>
            <a:r>
              <a:rPr lang="en-GB" sz="1800" dirty="0">
                <a:latin typeface="Courier New" pitchFamily="49" charset="0"/>
                <a:ea typeface="msgothic" charset="0"/>
                <a:cs typeface="msgothic" charset="0"/>
              </a:rPr>
              <a:t>x</a:t>
            </a:r>
            <a:r>
              <a:rPr lang="en-GB" sz="1800" b="0" dirty="0">
                <a:latin typeface="Calibri" pitchFamily="34" charset="0"/>
                <a:ea typeface="msgothic" charset="0"/>
                <a:cs typeface="msgothic" charset="0"/>
              </a:rPr>
              <a:t> in </a:t>
            </a:r>
            <a:r>
              <a:rPr lang="en-GB" sz="1800" dirty="0">
                <a:latin typeface="Courier New" pitchFamily="49" charset="0"/>
                <a:ea typeface="msgothic" charset="0"/>
                <a:cs typeface="msgothic" charset="0"/>
              </a:rPr>
              <a:t>p2</a:t>
            </a:r>
            <a:r>
              <a:rPr lang="en-GB" sz="1800" b="0" dirty="0">
                <a:latin typeface="Calibri" pitchFamily="34" charset="0"/>
                <a:ea typeface="msgothic" charset="0"/>
                <a:cs typeface="msgothic" charset="0"/>
              </a:rPr>
              <a:t> might overwrite </a:t>
            </a:r>
            <a:r>
              <a:rPr lang="en-GB" sz="1800" dirty="0">
                <a:latin typeface="Courier New" pitchFamily="49" charset="0"/>
                <a:ea typeface="msgothic" charset="0"/>
                <a:cs typeface="msgothic" charset="0"/>
              </a:rPr>
              <a:t>y</a:t>
            </a:r>
            <a:r>
              <a:rPr lang="en-GB" sz="1800" b="0" dirty="0">
                <a:latin typeface="Calibri" pitchFamily="34" charset="0"/>
                <a:ea typeface="msgothic" charset="0"/>
                <a:cs typeface="msgothic" charset="0"/>
              </a:rPr>
              <a:t>!</a:t>
            </a:r>
          </a:p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0" dirty="0">
                <a:latin typeface="Calibri" pitchFamily="34" charset="0"/>
                <a:ea typeface="msgothic" charset="0"/>
                <a:cs typeface="msgothic" charset="0"/>
              </a:rPr>
              <a:t>Evil!</a:t>
            </a:r>
          </a:p>
        </p:txBody>
      </p:sp>
      <p:sp>
        <p:nvSpPr>
          <p:cNvPr id="26639" name="Text Box 15"/>
          <p:cNvSpPr txBox="1">
            <a:spLocks noChangeArrowheads="1"/>
          </p:cNvSpPr>
          <p:nvPr/>
        </p:nvSpPr>
        <p:spPr bwMode="auto">
          <a:xfrm>
            <a:off x="3829050" y="4140200"/>
            <a:ext cx="3477532" cy="63748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0" dirty="0">
                <a:latin typeface="Calibri" pitchFamily="34" charset="0"/>
                <a:ea typeface="msgothic" charset="0"/>
                <a:cs typeface="msgothic" charset="0"/>
              </a:rPr>
              <a:t>Writes to </a:t>
            </a:r>
            <a:r>
              <a:rPr lang="en-GB" sz="1800" dirty="0">
                <a:latin typeface="Courier New" pitchFamily="49" charset="0"/>
                <a:ea typeface="msgothic" charset="0"/>
                <a:cs typeface="msgothic" charset="0"/>
              </a:rPr>
              <a:t>x</a:t>
            </a:r>
            <a:r>
              <a:rPr lang="en-GB" sz="1800" b="0" dirty="0">
                <a:latin typeface="Calibri" pitchFamily="34" charset="0"/>
                <a:ea typeface="msgothic" charset="0"/>
                <a:cs typeface="msgothic" charset="0"/>
              </a:rPr>
              <a:t> in </a:t>
            </a:r>
            <a:r>
              <a:rPr lang="en-GB" sz="1800" dirty="0">
                <a:latin typeface="Courier New" pitchFamily="49" charset="0"/>
                <a:ea typeface="msgothic" charset="0"/>
                <a:cs typeface="msgothic" charset="0"/>
              </a:rPr>
              <a:t>p2</a:t>
            </a:r>
            <a:r>
              <a:rPr lang="en-GB" sz="1800" b="0" dirty="0">
                <a:latin typeface="Courier New" pitchFamily="49" charset="0"/>
                <a:ea typeface="msgothic" charset="0"/>
                <a:cs typeface="msgothic" charset="0"/>
              </a:rPr>
              <a:t> </a:t>
            </a:r>
            <a:r>
              <a:rPr lang="en-GB" sz="1800" b="0" dirty="0">
                <a:latin typeface="Calibri" pitchFamily="34" charset="0"/>
                <a:ea typeface="msgothic" charset="0"/>
                <a:cs typeface="msgothic" charset="0"/>
              </a:rPr>
              <a:t>will overwrite </a:t>
            </a:r>
            <a:r>
              <a:rPr lang="en-GB" sz="1800" dirty="0">
                <a:latin typeface="Courier New" pitchFamily="49" charset="0"/>
                <a:ea typeface="msgothic" charset="0"/>
                <a:cs typeface="msgothic" charset="0"/>
              </a:rPr>
              <a:t>y</a:t>
            </a:r>
            <a:r>
              <a:rPr lang="en-GB" sz="1800" b="0" dirty="0">
                <a:latin typeface="Calibri" pitchFamily="34" charset="0"/>
                <a:ea typeface="msgothic" charset="0"/>
                <a:cs typeface="msgothic" charset="0"/>
              </a:rPr>
              <a:t>!</a:t>
            </a:r>
          </a:p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0" dirty="0">
                <a:latin typeface="Calibri" pitchFamily="34" charset="0"/>
                <a:ea typeface="msgothic" charset="0"/>
                <a:cs typeface="msgothic" charset="0"/>
              </a:rPr>
              <a:t>Nasty! </a:t>
            </a:r>
          </a:p>
        </p:txBody>
      </p:sp>
      <p:sp>
        <p:nvSpPr>
          <p:cNvPr id="26642" name="Text Box 18"/>
          <p:cNvSpPr txBox="1">
            <a:spLocks noChangeArrowheads="1"/>
          </p:cNvSpPr>
          <p:nvPr/>
        </p:nvSpPr>
        <p:spPr bwMode="auto">
          <a:xfrm>
            <a:off x="3824287" y="5159375"/>
            <a:ext cx="4654008" cy="63748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0" dirty="0">
                <a:latin typeface="Calibri" pitchFamily="34" charset="0"/>
                <a:ea typeface="msgothic" charset="0"/>
                <a:cs typeface="msgothic" charset="0"/>
              </a:rPr>
              <a:t>References to </a:t>
            </a:r>
            <a:r>
              <a:rPr lang="en-GB" sz="1800" dirty="0">
                <a:latin typeface="Courier New" pitchFamily="49" charset="0"/>
                <a:ea typeface="msgothic" charset="0"/>
                <a:cs typeface="msgothic" charset="0"/>
              </a:rPr>
              <a:t>x</a:t>
            </a:r>
            <a:r>
              <a:rPr lang="en-GB" sz="1800" b="0" dirty="0">
                <a:latin typeface="Calibri" pitchFamily="34" charset="0"/>
                <a:ea typeface="msgothic" charset="0"/>
                <a:cs typeface="msgothic" charset="0"/>
              </a:rPr>
              <a:t> will refer to the same initialized</a:t>
            </a:r>
          </a:p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0" dirty="0">
                <a:latin typeface="Calibri" pitchFamily="34" charset="0"/>
                <a:ea typeface="msgothic" charset="0"/>
                <a:cs typeface="msgothic" charset="0"/>
              </a:rPr>
              <a:t>variable.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7F5578D-8DF4-2B49-9E8C-2AC511A89AE8}"/>
              </a:ext>
            </a:extLst>
          </p:cNvPr>
          <p:cNvSpPr/>
          <p:nvPr/>
        </p:nvSpPr>
        <p:spPr>
          <a:xfrm>
            <a:off x="255046" y="190447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0523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4" grpId="0" animBg="1"/>
      <p:bldP spid="26626" grpId="0" animBg="1"/>
      <p:bldP spid="26627" grpId="0" animBg="1"/>
      <p:bldP spid="26628" grpId="0" animBg="1"/>
      <p:bldP spid="26629" grpId="0" animBg="1"/>
      <p:bldP spid="26630" grpId="0" animBg="1"/>
      <p:bldP spid="26631" grpId="0" animBg="1"/>
      <p:bldP spid="26632" grpId="0" animBg="1"/>
      <p:bldP spid="26633" grpId="0" animBg="1"/>
      <p:bldP spid="26636" grpId="0"/>
      <p:bldP spid="26637" grpId="0"/>
      <p:bldP spid="26638" grpId="0"/>
      <p:bldP spid="26639" grpId="0"/>
      <p:bldP spid="2664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436562"/>
            <a:ext cx="8716962" cy="782638"/>
          </a:xfrm>
          <a:ln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Creating Static Libraries</a:t>
            </a:r>
          </a:p>
        </p:txBody>
      </p:sp>
      <p:sp>
        <p:nvSpPr>
          <p:cNvPr id="29698" name="Line 2"/>
          <p:cNvSpPr>
            <a:spLocks noChangeShapeType="1"/>
          </p:cNvSpPr>
          <p:nvPr/>
        </p:nvSpPr>
        <p:spPr bwMode="auto">
          <a:xfrm>
            <a:off x="1295400" y="1919981"/>
            <a:ext cx="1588" cy="381000"/>
          </a:xfrm>
          <a:prstGeom prst="line">
            <a:avLst/>
          </a:prstGeom>
          <a:noFill/>
          <a:ln w="28440">
            <a:solidFill>
              <a:srgbClr val="000066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609600" y="2289869"/>
            <a:ext cx="1371600" cy="360909"/>
          </a:xfrm>
          <a:prstGeom prst="rect">
            <a:avLst/>
          </a:prstGeom>
          <a:solidFill>
            <a:srgbClr val="DEDFF5"/>
          </a:solidFill>
          <a:ln w="2844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360" tIns="44280" rIns="90360" bIns="44280">
            <a:spAutoFit/>
          </a:bodyPr>
          <a:lstStyle/>
          <a:p>
            <a:pPr algn="ct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dirty="0">
                <a:latin typeface="Calibri" pitchFamily="34" charset="0"/>
                <a:ea typeface="msgothic" charset="0"/>
                <a:cs typeface="msgothic" charset="0"/>
              </a:rPr>
              <a:t>Translator</a:t>
            </a: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771525" y="1615181"/>
            <a:ext cx="1008907" cy="35490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dirty="0" err="1">
                <a:latin typeface="Courier New" pitchFamily="49" charset="0"/>
                <a:ea typeface="msgothic" charset="0"/>
                <a:cs typeface="msgothic" charset="0"/>
              </a:rPr>
              <a:t>atoi.c</a:t>
            </a:r>
            <a:endParaRPr lang="en-GB" sz="1800" b="1" dirty="0">
              <a:latin typeface="Courier New" pitchFamily="49" charset="0"/>
              <a:ea typeface="msgothic" charset="0"/>
              <a:cs typeface="msgothic" charset="0"/>
            </a:endParaRPr>
          </a:p>
        </p:txBody>
      </p:sp>
      <p:sp>
        <p:nvSpPr>
          <p:cNvPr id="29701" name="Text Box 5"/>
          <p:cNvSpPr txBox="1">
            <a:spLocks noChangeArrowheads="1"/>
          </p:cNvSpPr>
          <p:nvPr/>
        </p:nvSpPr>
        <p:spPr bwMode="auto">
          <a:xfrm>
            <a:off x="955675" y="2986781"/>
            <a:ext cx="1008907" cy="35490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>
                <a:latin typeface="Courier New" pitchFamily="49" charset="0"/>
                <a:ea typeface="msgothic" charset="0"/>
                <a:cs typeface="msgothic" charset="0"/>
              </a:rPr>
              <a:t>atoi.o</a:t>
            </a:r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2286000" y="2289869"/>
            <a:ext cx="1371600" cy="36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44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360" tIns="44280" rIns="90360" bIns="44280">
            <a:spAutoFit/>
          </a:bodyPr>
          <a:lstStyle/>
          <a:p>
            <a:pPr algn="ct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dirty="0">
                <a:latin typeface="Calibri" pitchFamily="34" charset="0"/>
                <a:ea typeface="msgothic" charset="0"/>
                <a:cs typeface="msgothic" charset="0"/>
              </a:rPr>
              <a:t>Translator</a:t>
            </a:r>
          </a:p>
        </p:txBody>
      </p:sp>
      <p:sp>
        <p:nvSpPr>
          <p:cNvPr id="29703" name="Text Box 7"/>
          <p:cNvSpPr txBox="1">
            <a:spLocks noChangeArrowheads="1"/>
          </p:cNvSpPr>
          <p:nvPr/>
        </p:nvSpPr>
        <p:spPr bwMode="auto">
          <a:xfrm>
            <a:off x="2297113" y="1615181"/>
            <a:ext cx="1284624" cy="35490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>
                <a:latin typeface="Courier New" pitchFamily="49" charset="0"/>
                <a:ea typeface="msgothic" charset="0"/>
                <a:cs typeface="msgothic" charset="0"/>
              </a:rPr>
              <a:t>printf.c</a:t>
            </a:r>
          </a:p>
        </p:txBody>
      </p:sp>
      <p:sp>
        <p:nvSpPr>
          <p:cNvPr id="29704" name="Text Box 8"/>
          <p:cNvSpPr txBox="1">
            <a:spLocks noChangeArrowheads="1"/>
          </p:cNvSpPr>
          <p:nvPr/>
        </p:nvSpPr>
        <p:spPr bwMode="auto">
          <a:xfrm>
            <a:off x="2316163" y="2986781"/>
            <a:ext cx="1284624" cy="35490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>
                <a:latin typeface="Courier New" pitchFamily="49" charset="0"/>
                <a:ea typeface="msgothic" charset="0"/>
                <a:cs typeface="msgothic" charset="0"/>
              </a:rPr>
              <a:t>printf.o</a:t>
            </a:r>
          </a:p>
        </p:txBody>
      </p:sp>
      <p:sp>
        <p:nvSpPr>
          <p:cNvPr id="29705" name="Line 9"/>
          <p:cNvSpPr>
            <a:spLocks noChangeShapeType="1"/>
          </p:cNvSpPr>
          <p:nvPr/>
        </p:nvSpPr>
        <p:spPr bwMode="auto">
          <a:xfrm>
            <a:off x="2971800" y="1919981"/>
            <a:ext cx="1588" cy="381000"/>
          </a:xfrm>
          <a:prstGeom prst="line">
            <a:avLst/>
          </a:prstGeom>
          <a:noFill/>
          <a:ln w="28440">
            <a:solidFill>
              <a:srgbClr val="000066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706" name="Line 10"/>
          <p:cNvSpPr>
            <a:spLocks noChangeShapeType="1"/>
          </p:cNvSpPr>
          <p:nvPr/>
        </p:nvSpPr>
        <p:spPr bwMode="auto">
          <a:xfrm>
            <a:off x="1295400" y="2681981"/>
            <a:ext cx="1588" cy="381000"/>
          </a:xfrm>
          <a:prstGeom prst="line">
            <a:avLst/>
          </a:prstGeom>
          <a:noFill/>
          <a:ln w="28440">
            <a:solidFill>
              <a:srgbClr val="000066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707" name="Line 11"/>
          <p:cNvSpPr>
            <a:spLocks noChangeShapeType="1"/>
          </p:cNvSpPr>
          <p:nvPr/>
        </p:nvSpPr>
        <p:spPr bwMode="auto">
          <a:xfrm>
            <a:off x="2971800" y="2681981"/>
            <a:ext cx="1588" cy="381000"/>
          </a:xfrm>
          <a:prstGeom prst="line">
            <a:avLst/>
          </a:prstGeom>
          <a:noFill/>
          <a:ln w="28440">
            <a:solidFill>
              <a:srgbClr val="000066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708" name="Line 12"/>
          <p:cNvSpPr>
            <a:spLocks noChangeShapeType="1"/>
          </p:cNvSpPr>
          <p:nvPr/>
        </p:nvSpPr>
        <p:spPr bwMode="auto">
          <a:xfrm>
            <a:off x="2971800" y="3364606"/>
            <a:ext cx="1588" cy="471488"/>
          </a:xfrm>
          <a:prstGeom prst="line">
            <a:avLst/>
          </a:prstGeom>
          <a:noFill/>
          <a:ln w="28440">
            <a:solidFill>
              <a:srgbClr val="000066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709" name="Text Box 13"/>
          <p:cNvSpPr txBox="1">
            <a:spLocks noChangeArrowheads="1"/>
          </p:cNvSpPr>
          <p:nvPr/>
        </p:nvSpPr>
        <p:spPr bwMode="auto">
          <a:xfrm>
            <a:off x="2511425" y="4674294"/>
            <a:ext cx="1008907" cy="35490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>
                <a:latin typeface="Courier New" pitchFamily="49" charset="0"/>
                <a:ea typeface="msgothic" charset="0"/>
                <a:cs typeface="msgothic" charset="0"/>
              </a:rPr>
              <a:t>libc.a</a:t>
            </a:r>
          </a:p>
        </p:txBody>
      </p:sp>
      <p:sp>
        <p:nvSpPr>
          <p:cNvPr id="29710" name="Line 14"/>
          <p:cNvSpPr>
            <a:spLocks noChangeShapeType="1"/>
          </p:cNvSpPr>
          <p:nvPr/>
        </p:nvSpPr>
        <p:spPr bwMode="auto">
          <a:xfrm flipH="1">
            <a:off x="3884613" y="3302694"/>
            <a:ext cx="1298575" cy="457200"/>
          </a:xfrm>
          <a:prstGeom prst="line">
            <a:avLst/>
          </a:prstGeom>
          <a:noFill/>
          <a:ln w="28440">
            <a:solidFill>
              <a:srgbClr val="000066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711" name="Rectangle 15"/>
          <p:cNvSpPr>
            <a:spLocks noChangeArrowheads="1"/>
          </p:cNvSpPr>
          <p:nvPr/>
        </p:nvSpPr>
        <p:spPr bwMode="auto">
          <a:xfrm>
            <a:off x="1828800" y="3836094"/>
            <a:ext cx="2971800" cy="36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44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360" tIns="44280" rIns="90360" bIns="44280">
            <a:spAutoFit/>
          </a:bodyPr>
          <a:lstStyle/>
          <a:p>
            <a:pPr algn="ct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dirty="0" err="1">
                <a:latin typeface="Calibri" pitchFamily="34" charset="0"/>
                <a:ea typeface="msgothic" charset="0"/>
                <a:cs typeface="msgothic" charset="0"/>
              </a:rPr>
              <a:t>Archiver</a:t>
            </a:r>
            <a:r>
              <a:rPr lang="en-GB" sz="1800" b="1" dirty="0">
                <a:latin typeface="Calibri" pitchFamily="34" charset="0"/>
                <a:ea typeface="msgothic" charset="0"/>
                <a:cs typeface="msgothic" charset="0"/>
              </a:rPr>
              <a:t> (</a:t>
            </a:r>
            <a:r>
              <a:rPr lang="en-GB" sz="1800" b="1" dirty="0" err="1">
                <a:latin typeface="Calibri" pitchFamily="34" charset="0"/>
                <a:ea typeface="msgothic" charset="0"/>
                <a:cs typeface="msgothic" charset="0"/>
              </a:rPr>
              <a:t>ar</a:t>
            </a:r>
            <a:r>
              <a:rPr lang="en-GB" sz="1800" b="1" dirty="0">
                <a:latin typeface="Calibri" pitchFamily="34" charset="0"/>
                <a:ea typeface="msgothic" charset="0"/>
                <a:cs typeface="msgothic" charset="0"/>
              </a:rPr>
              <a:t>)</a:t>
            </a:r>
          </a:p>
        </p:txBody>
      </p:sp>
      <p:sp>
        <p:nvSpPr>
          <p:cNvPr id="29712" name="Text Box 16"/>
          <p:cNvSpPr txBox="1">
            <a:spLocks noChangeArrowheads="1"/>
          </p:cNvSpPr>
          <p:nvPr/>
        </p:nvSpPr>
        <p:spPr bwMode="auto">
          <a:xfrm>
            <a:off x="3886200" y="2159694"/>
            <a:ext cx="436563" cy="4540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 dirty="0">
                <a:latin typeface="Calibri" pitchFamily="34" charset="0"/>
                <a:ea typeface="msgothic" charset="0"/>
                <a:cs typeface="msgothic" charset="0"/>
              </a:rPr>
              <a:t>...</a:t>
            </a:r>
          </a:p>
        </p:txBody>
      </p:sp>
      <p:sp>
        <p:nvSpPr>
          <p:cNvPr id="29713" name="Rectangle 17"/>
          <p:cNvSpPr>
            <a:spLocks noChangeArrowheads="1"/>
          </p:cNvSpPr>
          <p:nvPr/>
        </p:nvSpPr>
        <p:spPr bwMode="auto">
          <a:xfrm>
            <a:off x="4572000" y="2300981"/>
            <a:ext cx="1371600" cy="36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44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360" tIns="44280" rIns="90360" bIns="44280">
            <a:spAutoFit/>
          </a:bodyPr>
          <a:lstStyle/>
          <a:p>
            <a:pPr algn="ct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dirty="0">
                <a:latin typeface="Calibri" pitchFamily="34" charset="0"/>
                <a:ea typeface="msgothic" charset="0"/>
                <a:cs typeface="msgothic" charset="0"/>
              </a:rPr>
              <a:t>Translator</a:t>
            </a:r>
          </a:p>
        </p:txBody>
      </p:sp>
      <p:sp>
        <p:nvSpPr>
          <p:cNvPr id="29714" name="Text Box 18"/>
          <p:cNvSpPr txBox="1">
            <a:spLocks noChangeArrowheads="1"/>
          </p:cNvSpPr>
          <p:nvPr/>
        </p:nvSpPr>
        <p:spPr bwMode="auto">
          <a:xfrm>
            <a:off x="4583113" y="1626294"/>
            <a:ext cx="1284624" cy="35490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>
                <a:latin typeface="Courier New" pitchFamily="49" charset="0"/>
                <a:ea typeface="msgothic" charset="0"/>
                <a:cs typeface="msgothic" charset="0"/>
              </a:rPr>
              <a:t>random.c</a:t>
            </a:r>
          </a:p>
        </p:txBody>
      </p:sp>
      <p:sp>
        <p:nvSpPr>
          <p:cNvPr id="29715" name="Text Box 19"/>
          <p:cNvSpPr txBox="1">
            <a:spLocks noChangeArrowheads="1"/>
          </p:cNvSpPr>
          <p:nvPr/>
        </p:nvSpPr>
        <p:spPr bwMode="auto">
          <a:xfrm>
            <a:off x="4602163" y="2997894"/>
            <a:ext cx="1284624" cy="35490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>
                <a:latin typeface="Courier New" pitchFamily="49" charset="0"/>
                <a:ea typeface="msgothic" charset="0"/>
                <a:cs typeface="msgothic" charset="0"/>
              </a:rPr>
              <a:t>random.o</a:t>
            </a:r>
          </a:p>
        </p:txBody>
      </p:sp>
      <p:sp>
        <p:nvSpPr>
          <p:cNvPr id="29716" name="Line 20"/>
          <p:cNvSpPr>
            <a:spLocks noChangeShapeType="1"/>
          </p:cNvSpPr>
          <p:nvPr/>
        </p:nvSpPr>
        <p:spPr bwMode="auto">
          <a:xfrm>
            <a:off x="5257800" y="1931094"/>
            <a:ext cx="1588" cy="381000"/>
          </a:xfrm>
          <a:prstGeom prst="line">
            <a:avLst/>
          </a:prstGeom>
          <a:noFill/>
          <a:ln w="28440">
            <a:solidFill>
              <a:srgbClr val="000066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717" name="Line 21"/>
          <p:cNvSpPr>
            <a:spLocks noChangeShapeType="1"/>
          </p:cNvSpPr>
          <p:nvPr/>
        </p:nvSpPr>
        <p:spPr bwMode="auto">
          <a:xfrm>
            <a:off x="5257800" y="2693094"/>
            <a:ext cx="1588" cy="381000"/>
          </a:xfrm>
          <a:prstGeom prst="line">
            <a:avLst/>
          </a:prstGeom>
          <a:noFill/>
          <a:ln w="28440">
            <a:solidFill>
              <a:srgbClr val="000066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718" name="Line 22"/>
          <p:cNvSpPr>
            <a:spLocks noChangeShapeType="1"/>
          </p:cNvSpPr>
          <p:nvPr/>
        </p:nvSpPr>
        <p:spPr bwMode="auto">
          <a:xfrm>
            <a:off x="1295400" y="3302694"/>
            <a:ext cx="1219200" cy="457200"/>
          </a:xfrm>
          <a:prstGeom prst="line">
            <a:avLst/>
          </a:prstGeom>
          <a:noFill/>
          <a:ln w="28440">
            <a:solidFill>
              <a:srgbClr val="000066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719" name="Text Box 23"/>
          <p:cNvSpPr txBox="1">
            <a:spLocks noChangeArrowheads="1"/>
          </p:cNvSpPr>
          <p:nvPr/>
        </p:nvSpPr>
        <p:spPr bwMode="auto">
          <a:xfrm>
            <a:off x="4861719" y="3876953"/>
            <a:ext cx="3695685" cy="56111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600" b="1" dirty="0">
                <a:solidFill>
                  <a:srgbClr val="C00000"/>
                </a:solidFill>
                <a:latin typeface="Courier New" pitchFamily="49" charset="0"/>
                <a:ea typeface="msgothic" charset="0"/>
                <a:cs typeface="msgothic" charset="0"/>
              </a:rPr>
              <a:t>$</a:t>
            </a:r>
            <a:r>
              <a:rPr lang="zh-CN" altLang="en-US" sz="1600" b="1" dirty="0">
                <a:solidFill>
                  <a:srgbClr val="C00000"/>
                </a:solidFill>
                <a:latin typeface="Courier New" pitchFamily="49" charset="0"/>
                <a:ea typeface="msgothic" charset="0"/>
                <a:cs typeface="msgothic" charset="0"/>
              </a:rPr>
              <a:t> </a:t>
            </a:r>
            <a:r>
              <a:rPr lang="en-GB" sz="1600" b="1" dirty="0" err="1">
                <a:solidFill>
                  <a:srgbClr val="C00000"/>
                </a:solidFill>
                <a:latin typeface="Courier New" pitchFamily="49" charset="0"/>
                <a:ea typeface="msgothic" charset="0"/>
                <a:cs typeface="msgothic" charset="0"/>
              </a:rPr>
              <a:t>ar</a:t>
            </a:r>
            <a:r>
              <a:rPr lang="en-GB" sz="1600" b="1" dirty="0">
                <a:solidFill>
                  <a:srgbClr val="C00000"/>
                </a:solidFill>
                <a:latin typeface="Courier New" pitchFamily="49" charset="0"/>
                <a:ea typeface="msgothic" charset="0"/>
                <a:cs typeface="msgothic" charset="0"/>
              </a:rPr>
              <a:t> </a:t>
            </a:r>
            <a:r>
              <a:rPr lang="en-GB" sz="1600" b="1" dirty="0" err="1">
                <a:solidFill>
                  <a:srgbClr val="C00000"/>
                </a:solidFill>
                <a:latin typeface="Courier New" pitchFamily="49" charset="0"/>
                <a:ea typeface="msgothic" charset="0"/>
                <a:cs typeface="msgothic" charset="0"/>
              </a:rPr>
              <a:t>rs</a:t>
            </a:r>
            <a:r>
              <a:rPr lang="en-GB" sz="1600" b="1" dirty="0">
                <a:solidFill>
                  <a:srgbClr val="C00000"/>
                </a:solidFill>
                <a:latin typeface="Courier New" pitchFamily="49" charset="0"/>
                <a:ea typeface="msgothic" charset="0"/>
                <a:cs typeface="msgothic" charset="0"/>
              </a:rPr>
              <a:t> </a:t>
            </a:r>
            <a:r>
              <a:rPr lang="en-GB" sz="1600" b="1" dirty="0" err="1">
                <a:solidFill>
                  <a:srgbClr val="C00000"/>
                </a:solidFill>
                <a:latin typeface="Courier New" pitchFamily="49" charset="0"/>
                <a:ea typeface="msgothic" charset="0"/>
                <a:cs typeface="msgothic" charset="0"/>
              </a:rPr>
              <a:t>libc.a</a:t>
            </a:r>
            <a:r>
              <a:rPr lang="en-GB" sz="1600" b="1" dirty="0">
                <a:solidFill>
                  <a:srgbClr val="C00000"/>
                </a:solidFill>
                <a:latin typeface="Courier New" pitchFamily="49" charset="0"/>
                <a:ea typeface="msgothic" charset="0"/>
                <a:cs typeface="msgothic" charset="0"/>
              </a:rPr>
              <a:t> </a:t>
            </a:r>
            <a:r>
              <a:rPr lang="en-GB" sz="1600" b="1" dirty="0" err="1">
                <a:solidFill>
                  <a:srgbClr val="C00000"/>
                </a:solidFill>
                <a:latin typeface="Courier New" pitchFamily="49" charset="0"/>
                <a:ea typeface="msgothic" charset="0"/>
                <a:cs typeface="msgothic" charset="0"/>
              </a:rPr>
              <a:t>atoi.o</a:t>
            </a:r>
            <a:r>
              <a:rPr lang="en-GB" sz="1600" b="1" dirty="0">
                <a:solidFill>
                  <a:srgbClr val="C00000"/>
                </a:solidFill>
                <a:latin typeface="Courier New" pitchFamily="49" charset="0"/>
                <a:ea typeface="msgothic" charset="0"/>
                <a:cs typeface="msgothic" charset="0"/>
              </a:rPr>
              <a:t> </a:t>
            </a:r>
            <a:r>
              <a:rPr lang="en-GB" sz="1600" b="1" dirty="0" err="1">
                <a:solidFill>
                  <a:srgbClr val="C00000"/>
                </a:solidFill>
                <a:latin typeface="Courier New" pitchFamily="49" charset="0"/>
                <a:ea typeface="msgothic" charset="0"/>
                <a:cs typeface="msgothic" charset="0"/>
              </a:rPr>
              <a:t>printf.o</a:t>
            </a:r>
            <a:r>
              <a:rPr lang="en-GB" sz="1600" b="1" dirty="0">
                <a:solidFill>
                  <a:srgbClr val="C00000"/>
                </a:solidFill>
                <a:latin typeface="Courier New" pitchFamily="49" charset="0"/>
                <a:ea typeface="msgothic" charset="0"/>
                <a:cs typeface="msgothic" charset="0"/>
              </a:rPr>
              <a:t> … </a:t>
            </a:r>
            <a:r>
              <a:rPr lang="en-GB" sz="1600" b="1" dirty="0" err="1">
                <a:solidFill>
                  <a:srgbClr val="C00000"/>
                </a:solidFill>
                <a:latin typeface="Courier New" pitchFamily="49" charset="0"/>
                <a:ea typeface="msgothic" charset="0"/>
                <a:cs typeface="msgothic" charset="0"/>
              </a:rPr>
              <a:t>random.o</a:t>
            </a:r>
            <a:endParaRPr lang="en-GB" sz="1600" b="1" dirty="0">
              <a:solidFill>
                <a:srgbClr val="C00000"/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  <p:sp>
        <p:nvSpPr>
          <p:cNvPr id="29720" name="Line 24"/>
          <p:cNvSpPr>
            <a:spLocks noChangeShapeType="1"/>
          </p:cNvSpPr>
          <p:nvPr/>
        </p:nvSpPr>
        <p:spPr bwMode="auto">
          <a:xfrm>
            <a:off x="2971800" y="4279006"/>
            <a:ext cx="1588" cy="457200"/>
          </a:xfrm>
          <a:prstGeom prst="line">
            <a:avLst/>
          </a:prstGeom>
          <a:noFill/>
          <a:ln w="28440">
            <a:solidFill>
              <a:srgbClr val="000066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722" name="Text Box 26"/>
          <p:cNvSpPr txBox="1">
            <a:spLocks noChangeArrowheads="1"/>
          </p:cNvSpPr>
          <p:nvPr/>
        </p:nvSpPr>
        <p:spPr bwMode="auto">
          <a:xfrm>
            <a:off x="3886200" y="4654714"/>
            <a:ext cx="2971800" cy="3659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>
                <a:solidFill>
                  <a:srgbClr val="C00000"/>
                </a:solidFill>
                <a:latin typeface="Calibri" pitchFamily="34" charset="0"/>
                <a:ea typeface="msgothic" charset="0"/>
                <a:cs typeface="msgothic" charset="0"/>
              </a:rPr>
              <a:t>C standard library</a:t>
            </a:r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 bwMode="auto">
          <a:xfrm>
            <a:off x="457200" y="5562600"/>
            <a:ext cx="8307387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1" hangingPunct="1">
              <a:spcBef>
                <a:spcPct val="20000"/>
              </a:spcBef>
              <a:buClr>
                <a:srgbClr val="990000"/>
              </a:buClr>
              <a:buSzPct val="60000"/>
              <a:buFont typeface="Wingdings 2" pitchFamily="18" charset="2"/>
              <a:buChar char="¢"/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</a:pPr>
            <a:r>
              <a:rPr lang="en-GB" sz="2000" kern="0" dirty="0" err="1">
                <a:latin typeface="Calibri" pitchFamily="34" charset="0"/>
              </a:rPr>
              <a:t>Archiver</a:t>
            </a:r>
            <a:r>
              <a:rPr lang="en-GB" sz="2000" kern="0" dirty="0">
                <a:latin typeface="Calibri" pitchFamily="34" charset="0"/>
              </a:rPr>
              <a:t> allows incremental updates</a:t>
            </a:r>
          </a:p>
          <a:p>
            <a:pPr marL="342900" lvl="0" indent="-342900" eaLnBrk="1" hangingPunct="1">
              <a:spcBef>
                <a:spcPct val="20000"/>
              </a:spcBef>
              <a:buClr>
                <a:srgbClr val="990000"/>
              </a:buClr>
              <a:buSzPct val="60000"/>
              <a:buFont typeface="Wingdings 2" pitchFamily="18" charset="2"/>
              <a:buChar char="¢"/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</a:pPr>
            <a:r>
              <a:rPr lang="en-US" sz="2000" kern="0" dirty="0">
                <a:latin typeface="Calibri" pitchFamily="34" charset="0"/>
              </a:rPr>
              <a:t>Recompile function that changes and replace .o file in archive</a:t>
            </a:r>
          </a:p>
          <a:p>
            <a:pPr marL="342900" lvl="0" indent="-342900" eaLnBrk="1" hangingPunct="1">
              <a:spcBef>
                <a:spcPct val="20000"/>
              </a:spcBef>
              <a:buClr>
                <a:srgbClr val="990000"/>
              </a:buClr>
              <a:buSzPct val="60000"/>
              <a:buFont typeface="Wingdings 2" pitchFamily="18" charset="2"/>
              <a:buChar char="¢"/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</a:pPr>
            <a:endParaRPr lang="en-GB" sz="2000" kern="0" dirty="0">
              <a:latin typeface="Calibri" pitchFamily="34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BE33D97-65C1-464D-BCC2-B8D7FA9A5A40}"/>
              </a:ext>
            </a:extLst>
          </p:cNvPr>
          <p:cNvSpPr/>
          <p:nvPr/>
        </p:nvSpPr>
        <p:spPr>
          <a:xfrm>
            <a:off x="182202" y="454640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5116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04813" y="284162"/>
            <a:ext cx="8739187" cy="782638"/>
          </a:xfrm>
          <a:ln/>
        </p:spPr>
        <p:txBody>
          <a:bodyPr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Linking with Static Libraries</a:t>
            </a:r>
          </a:p>
        </p:txBody>
      </p:sp>
      <p:sp>
        <p:nvSpPr>
          <p:cNvPr id="31746" name="Line 2"/>
          <p:cNvSpPr>
            <a:spLocks noChangeShapeType="1"/>
          </p:cNvSpPr>
          <p:nvPr/>
        </p:nvSpPr>
        <p:spPr bwMode="auto">
          <a:xfrm>
            <a:off x="698500" y="2582862"/>
            <a:ext cx="1587" cy="381000"/>
          </a:xfrm>
          <a:prstGeom prst="line">
            <a:avLst/>
          </a:prstGeom>
          <a:noFill/>
          <a:ln w="28440">
            <a:solidFill>
              <a:srgbClr val="000066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174625" y="2992438"/>
            <a:ext cx="2070100" cy="6445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44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360" tIns="44280" rIns="90360" bIns="44280">
            <a:spAutoFit/>
          </a:bodyPr>
          <a:lstStyle/>
          <a:p>
            <a:pPr algn="ct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dirty="0">
                <a:latin typeface="Calibri" pitchFamily="34" charset="0"/>
                <a:ea typeface="msgothic" charset="0"/>
                <a:cs typeface="msgothic" charset="0"/>
              </a:rPr>
              <a:t>Translators</a:t>
            </a:r>
          </a:p>
          <a:p>
            <a:pPr algn="ct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dirty="0">
                <a:latin typeface="Calibri" pitchFamily="34" charset="0"/>
                <a:ea typeface="msgothic" charset="0"/>
                <a:cs typeface="msgothic" charset="0"/>
              </a:rPr>
              <a:t>(</a:t>
            </a:r>
            <a:r>
              <a:rPr lang="en-GB" sz="1800" b="1" dirty="0" err="1">
                <a:latin typeface="Courier New" pitchFamily="49" charset="0"/>
                <a:ea typeface="msgothic" charset="0"/>
                <a:cs typeface="msgothic" charset="0"/>
              </a:rPr>
              <a:t>cpp</a:t>
            </a:r>
            <a:r>
              <a:rPr lang="en-GB" sz="1800" b="1" dirty="0">
                <a:latin typeface="Calibri" pitchFamily="34" charset="0"/>
                <a:ea typeface="msgothic" charset="0"/>
                <a:cs typeface="msgothic" charset="0"/>
              </a:rPr>
              <a:t>, </a:t>
            </a:r>
            <a:r>
              <a:rPr lang="en-GB" sz="1800" b="1" dirty="0">
                <a:latin typeface="Courier New" pitchFamily="49" charset="0"/>
                <a:ea typeface="msgothic" charset="0"/>
                <a:cs typeface="msgothic" charset="0"/>
              </a:rPr>
              <a:t>cc1</a:t>
            </a:r>
            <a:r>
              <a:rPr lang="en-GB" sz="1800" b="1" dirty="0">
                <a:latin typeface="Calibri" pitchFamily="34" charset="0"/>
                <a:ea typeface="msgothic" charset="0"/>
                <a:cs typeface="msgothic" charset="0"/>
              </a:rPr>
              <a:t>, </a:t>
            </a:r>
            <a:r>
              <a:rPr lang="en-GB" sz="1800" b="1" dirty="0">
                <a:latin typeface="Courier New" pitchFamily="49" charset="0"/>
                <a:ea typeface="msgothic" charset="0"/>
                <a:cs typeface="msgothic" charset="0"/>
              </a:rPr>
              <a:t>as</a:t>
            </a:r>
            <a:r>
              <a:rPr lang="en-GB" sz="1800" b="1" dirty="0">
                <a:latin typeface="Calibri" pitchFamily="34" charset="0"/>
                <a:ea typeface="msgothic" charset="0"/>
                <a:cs typeface="msgothic" charset="0"/>
              </a:rPr>
              <a:t>)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152400" y="2286000"/>
            <a:ext cx="1146767" cy="35490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>
                <a:latin typeface="Courier New" pitchFamily="49" charset="0"/>
                <a:ea typeface="msgothic" charset="0"/>
                <a:cs typeface="msgothic" charset="0"/>
              </a:rPr>
              <a:t>main2.c</a:t>
            </a:r>
          </a:p>
        </p:txBody>
      </p:sp>
      <p:sp>
        <p:nvSpPr>
          <p:cNvPr id="31749" name="Text Box 5"/>
          <p:cNvSpPr txBox="1">
            <a:spLocks noChangeArrowheads="1"/>
          </p:cNvSpPr>
          <p:nvPr/>
        </p:nvSpPr>
        <p:spPr bwMode="auto">
          <a:xfrm>
            <a:off x="1801813" y="3994150"/>
            <a:ext cx="1146767" cy="35490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>
                <a:latin typeface="Courier New" pitchFamily="49" charset="0"/>
                <a:ea typeface="msgothic" charset="0"/>
                <a:cs typeface="msgothic" charset="0"/>
              </a:rPr>
              <a:t>main2.o</a:t>
            </a:r>
          </a:p>
        </p:txBody>
      </p:sp>
      <p:sp>
        <p:nvSpPr>
          <p:cNvPr id="31750" name="Line 6"/>
          <p:cNvSpPr>
            <a:spLocks noChangeShapeType="1"/>
          </p:cNvSpPr>
          <p:nvPr/>
        </p:nvSpPr>
        <p:spPr bwMode="auto">
          <a:xfrm>
            <a:off x="1241425" y="3681413"/>
            <a:ext cx="815975" cy="381000"/>
          </a:xfrm>
          <a:prstGeom prst="line">
            <a:avLst/>
          </a:prstGeom>
          <a:noFill/>
          <a:ln w="28440">
            <a:solidFill>
              <a:srgbClr val="000066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751" name="Line 7"/>
          <p:cNvSpPr>
            <a:spLocks noChangeShapeType="1"/>
          </p:cNvSpPr>
          <p:nvPr/>
        </p:nvSpPr>
        <p:spPr bwMode="auto">
          <a:xfrm>
            <a:off x="2344738" y="4291013"/>
            <a:ext cx="762000" cy="304800"/>
          </a:xfrm>
          <a:prstGeom prst="line">
            <a:avLst/>
          </a:prstGeom>
          <a:noFill/>
          <a:ln w="28440">
            <a:solidFill>
              <a:srgbClr val="000066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752" name="Text Box 8"/>
          <p:cNvSpPr txBox="1">
            <a:spLocks noChangeArrowheads="1"/>
          </p:cNvSpPr>
          <p:nvPr/>
        </p:nvSpPr>
        <p:spPr bwMode="auto">
          <a:xfrm>
            <a:off x="5353050" y="3263900"/>
            <a:ext cx="1008907" cy="35490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>
                <a:latin typeface="Courier New" pitchFamily="49" charset="0"/>
                <a:ea typeface="msgothic" charset="0"/>
                <a:cs typeface="msgothic" charset="0"/>
              </a:rPr>
              <a:t>libc.a</a:t>
            </a:r>
          </a:p>
        </p:txBody>
      </p:sp>
      <p:sp>
        <p:nvSpPr>
          <p:cNvPr id="31753" name="Line 9"/>
          <p:cNvSpPr>
            <a:spLocks noChangeShapeType="1"/>
          </p:cNvSpPr>
          <p:nvPr/>
        </p:nvSpPr>
        <p:spPr bwMode="auto">
          <a:xfrm>
            <a:off x="3981451" y="3649663"/>
            <a:ext cx="1587" cy="1022350"/>
          </a:xfrm>
          <a:prstGeom prst="line">
            <a:avLst/>
          </a:prstGeom>
          <a:noFill/>
          <a:ln w="28440">
            <a:solidFill>
              <a:srgbClr val="000066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754" name="Rectangle 10"/>
          <p:cNvSpPr>
            <a:spLocks noChangeArrowheads="1"/>
          </p:cNvSpPr>
          <p:nvPr/>
        </p:nvSpPr>
        <p:spPr bwMode="auto">
          <a:xfrm>
            <a:off x="2497138" y="4672013"/>
            <a:ext cx="2971800" cy="36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44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360" tIns="44280" rIns="90360" bIns="44280">
            <a:spAutoFit/>
          </a:bodyPr>
          <a:lstStyle/>
          <a:p>
            <a:pPr algn="ct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dirty="0">
                <a:latin typeface="Calibri" pitchFamily="34" charset="0"/>
                <a:ea typeface="msgothic" charset="0"/>
                <a:cs typeface="msgothic" charset="0"/>
              </a:rPr>
              <a:t>Linker (</a:t>
            </a:r>
            <a:r>
              <a:rPr lang="en-GB" sz="1800" b="1" dirty="0">
                <a:latin typeface="Courier New" pitchFamily="49" charset="0"/>
                <a:ea typeface="msgothic" charset="0"/>
                <a:cs typeface="msgothic" charset="0"/>
              </a:rPr>
              <a:t>ld</a:t>
            </a:r>
            <a:r>
              <a:rPr lang="en-GB" sz="1800" b="1" dirty="0">
                <a:latin typeface="Calibri" pitchFamily="34" charset="0"/>
                <a:ea typeface="msgothic" charset="0"/>
                <a:cs typeface="msgothic" charset="0"/>
              </a:rPr>
              <a:t>)</a:t>
            </a:r>
          </a:p>
        </p:txBody>
      </p:sp>
      <p:sp>
        <p:nvSpPr>
          <p:cNvPr id="31755" name="Text Box 11"/>
          <p:cNvSpPr txBox="1">
            <a:spLocks noChangeArrowheads="1"/>
          </p:cNvSpPr>
          <p:nvPr/>
        </p:nvSpPr>
        <p:spPr bwMode="auto">
          <a:xfrm>
            <a:off x="3519593" y="5518150"/>
            <a:ext cx="1012890" cy="357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dirty="0">
                <a:latin typeface="Courier New" pitchFamily="49" charset="0"/>
                <a:ea typeface="msgothic" charset="0"/>
                <a:cs typeface="msgothic" charset="0"/>
              </a:rPr>
              <a:t>prog2c</a:t>
            </a:r>
          </a:p>
        </p:txBody>
      </p:sp>
      <p:sp>
        <p:nvSpPr>
          <p:cNvPr id="31756" name="Line 12"/>
          <p:cNvSpPr>
            <a:spLocks noChangeShapeType="1"/>
          </p:cNvSpPr>
          <p:nvPr/>
        </p:nvSpPr>
        <p:spPr bwMode="auto">
          <a:xfrm>
            <a:off x="3981450" y="5047191"/>
            <a:ext cx="1588" cy="414338"/>
          </a:xfrm>
          <a:prstGeom prst="line">
            <a:avLst/>
          </a:prstGeom>
          <a:noFill/>
          <a:ln w="28440">
            <a:solidFill>
              <a:srgbClr val="000066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757" name="Text Box 13"/>
          <p:cNvSpPr txBox="1">
            <a:spLocks noChangeArrowheads="1"/>
          </p:cNvSpPr>
          <p:nvPr/>
        </p:nvSpPr>
        <p:spPr bwMode="auto">
          <a:xfrm>
            <a:off x="5577022" y="3886200"/>
            <a:ext cx="3185978" cy="62639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printf.o</a:t>
            </a:r>
            <a:r>
              <a:rPr lang="en-GB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 </a:t>
            </a:r>
            <a:r>
              <a:rPr lang="en-GB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ea typeface="msgothic" charset="0"/>
                <a:cs typeface="msgothic" charset="0"/>
              </a:rPr>
              <a:t>and any other </a:t>
            </a:r>
          </a:p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ea typeface="msgothic" charset="0"/>
                <a:cs typeface="msgothic" charset="0"/>
              </a:rPr>
              <a:t>modules called by </a:t>
            </a: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printf.o</a:t>
            </a:r>
            <a:r>
              <a:rPr lang="en-GB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 </a:t>
            </a:r>
          </a:p>
        </p:txBody>
      </p:sp>
      <p:sp>
        <p:nvSpPr>
          <p:cNvPr id="31758" name="Text Box 14"/>
          <p:cNvSpPr txBox="1">
            <a:spLocks noChangeArrowheads="1"/>
          </p:cNvSpPr>
          <p:nvPr/>
        </p:nvSpPr>
        <p:spPr bwMode="auto">
          <a:xfrm>
            <a:off x="3187700" y="3263900"/>
            <a:ext cx="1698199" cy="35490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>
                <a:latin typeface="Courier New" pitchFamily="49" charset="0"/>
                <a:ea typeface="msgothic" charset="0"/>
                <a:cs typeface="msgothic" charset="0"/>
              </a:rPr>
              <a:t>libvector.a</a:t>
            </a:r>
          </a:p>
        </p:txBody>
      </p:sp>
      <p:sp>
        <p:nvSpPr>
          <p:cNvPr id="31759" name="Text Box 15"/>
          <p:cNvSpPr txBox="1">
            <a:spLocks noChangeArrowheads="1"/>
          </p:cNvSpPr>
          <p:nvPr/>
        </p:nvSpPr>
        <p:spPr bwMode="auto">
          <a:xfrm>
            <a:off x="3992563" y="3994150"/>
            <a:ext cx="1284624" cy="35490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>
                <a:latin typeface="Courier New" pitchFamily="49" charset="0"/>
                <a:ea typeface="msgothic" charset="0"/>
                <a:cs typeface="msgothic" charset="0"/>
              </a:rPr>
              <a:t>addvec.o</a:t>
            </a:r>
          </a:p>
        </p:txBody>
      </p:sp>
      <p:sp>
        <p:nvSpPr>
          <p:cNvPr id="31760" name="Line 16"/>
          <p:cNvSpPr>
            <a:spLocks noChangeShapeType="1"/>
          </p:cNvSpPr>
          <p:nvPr/>
        </p:nvSpPr>
        <p:spPr bwMode="auto">
          <a:xfrm flipH="1">
            <a:off x="4981575" y="3590397"/>
            <a:ext cx="841375" cy="1066800"/>
          </a:xfrm>
          <a:prstGeom prst="line">
            <a:avLst/>
          </a:prstGeom>
          <a:noFill/>
          <a:ln w="28440">
            <a:solidFill>
              <a:srgbClr val="000066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761" name="Text Box 17"/>
          <p:cNvSpPr txBox="1">
            <a:spLocks noChangeArrowheads="1"/>
          </p:cNvSpPr>
          <p:nvPr/>
        </p:nvSpPr>
        <p:spPr bwMode="auto">
          <a:xfrm>
            <a:off x="6929438" y="3206750"/>
            <a:ext cx="1552839" cy="3659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>
                <a:solidFill>
                  <a:srgbClr val="C00000"/>
                </a:solidFill>
                <a:latin typeface="Calibri" pitchFamily="34" charset="0"/>
                <a:ea typeface="msgothic" charset="0"/>
                <a:cs typeface="msgothic" charset="0"/>
              </a:rPr>
              <a:t>Static libraries</a:t>
            </a:r>
          </a:p>
        </p:txBody>
      </p:sp>
      <p:sp>
        <p:nvSpPr>
          <p:cNvPr id="31762" name="Text Box 18"/>
          <p:cNvSpPr txBox="1">
            <a:spLocks noChangeArrowheads="1"/>
          </p:cNvSpPr>
          <p:nvPr/>
        </p:nvSpPr>
        <p:spPr bwMode="auto">
          <a:xfrm>
            <a:off x="225425" y="3883025"/>
            <a:ext cx="1305592" cy="63748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 err="1">
                <a:solidFill>
                  <a:srgbClr val="C00000"/>
                </a:solidFill>
                <a:latin typeface="Calibri" pitchFamily="34" charset="0"/>
                <a:ea typeface="msgothic" charset="0"/>
                <a:cs typeface="msgothic" charset="0"/>
              </a:rPr>
              <a:t>Relocatable</a:t>
            </a:r>
            <a:endParaRPr lang="en-GB" sz="1800" b="1" i="1" dirty="0">
              <a:solidFill>
                <a:srgbClr val="C00000"/>
              </a:solidFill>
              <a:latin typeface="Calibri" pitchFamily="34" charset="0"/>
              <a:ea typeface="msgothic" charset="0"/>
              <a:cs typeface="msgothic" charset="0"/>
            </a:endParaRPr>
          </a:p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>
                <a:solidFill>
                  <a:srgbClr val="C00000"/>
                </a:solidFill>
                <a:latin typeface="Calibri" pitchFamily="34" charset="0"/>
                <a:ea typeface="msgothic" charset="0"/>
                <a:cs typeface="msgothic" charset="0"/>
              </a:rPr>
              <a:t>object files</a:t>
            </a:r>
          </a:p>
        </p:txBody>
      </p:sp>
      <p:sp>
        <p:nvSpPr>
          <p:cNvPr id="31763" name="Text Box 19"/>
          <p:cNvSpPr txBox="1">
            <a:spLocks noChangeArrowheads="1"/>
          </p:cNvSpPr>
          <p:nvPr/>
        </p:nvSpPr>
        <p:spPr bwMode="auto">
          <a:xfrm>
            <a:off x="4648251" y="5378450"/>
            <a:ext cx="2209749" cy="63748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>
                <a:solidFill>
                  <a:srgbClr val="C00000"/>
                </a:solidFill>
                <a:latin typeface="Calibri" pitchFamily="34" charset="0"/>
                <a:ea typeface="msgothic" charset="0"/>
                <a:cs typeface="msgothic" charset="0"/>
              </a:rPr>
              <a:t>Fully linked </a:t>
            </a:r>
          </a:p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>
                <a:solidFill>
                  <a:srgbClr val="C00000"/>
                </a:solidFill>
                <a:latin typeface="Calibri" pitchFamily="34" charset="0"/>
                <a:ea typeface="msgothic" charset="0"/>
                <a:cs typeface="msgothic" charset="0"/>
              </a:rPr>
              <a:t>executable object file</a:t>
            </a:r>
          </a:p>
        </p:txBody>
      </p:sp>
      <p:sp>
        <p:nvSpPr>
          <p:cNvPr id="31764" name="Text Box 20"/>
          <p:cNvSpPr txBox="1">
            <a:spLocks noChangeArrowheads="1"/>
          </p:cNvSpPr>
          <p:nvPr/>
        </p:nvSpPr>
        <p:spPr bwMode="auto">
          <a:xfrm>
            <a:off x="1260475" y="2286000"/>
            <a:ext cx="1284624" cy="35490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>
                <a:latin typeface="Courier New" pitchFamily="49" charset="0"/>
                <a:ea typeface="msgothic" charset="0"/>
                <a:cs typeface="msgothic" charset="0"/>
              </a:rPr>
              <a:t>vector.h</a:t>
            </a:r>
          </a:p>
        </p:txBody>
      </p:sp>
      <p:sp>
        <p:nvSpPr>
          <p:cNvPr id="31765" name="Line 21"/>
          <p:cNvSpPr>
            <a:spLocks noChangeShapeType="1"/>
          </p:cNvSpPr>
          <p:nvPr/>
        </p:nvSpPr>
        <p:spPr bwMode="auto">
          <a:xfrm>
            <a:off x="1882775" y="2582862"/>
            <a:ext cx="1587" cy="381000"/>
          </a:xfrm>
          <a:prstGeom prst="line">
            <a:avLst/>
          </a:prstGeom>
          <a:noFill/>
          <a:ln w="28440">
            <a:solidFill>
              <a:srgbClr val="000066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766" name="Rectangle 22"/>
          <p:cNvSpPr>
            <a:spLocks noChangeArrowheads="1"/>
          </p:cNvSpPr>
          <p:nvPr/>
        </p:nvSpPr>
        <p:spPr bwMode="auto">
          <a:xfrm>
            <a:off x="3328988" y="2289175"/>
            <a:ext cx="1304925" cy="6445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44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360" tIns="44280" rIns="90360" bIns="44280">
            <a:spAutoFit/>
          </a:bodyPr>
          <a:lstStyle/>
          <a:p>
            <a:pPr algn="ct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dirty="0" err="1">
                <a:latin typeface="Calibri" pitchFamily="34" charset="0"/>
                <a:ea typeface="msgothic" charset="0"/>
                <a:cs typeface="msgothic" charset="0"/>
              </a:rPr>
              <a:t>Archiver</a:t>
            </a:r>
            <a:endParaRPr lang="en-GB" sz="1800" b="1" dirty="0">
              <a:latin typeface="Calibri" pitchFamily="34" charset="0"/>
              <a:ea typeface="msgothic" charset="0"/>
              <a:cs typeface="msgothic" charset="0"/>
            </a:endParaRPr>
          </a:p>
          <a:p>
            <a:pPr algn="ct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dirty="0">
                <a:latin typeface="Calibri" pitchFamily="34" charset="0"/>
                <a:ea typeface="msgothic" charset="0"/>
                <a:cs typeface="msgothic" charset="0"/>
              </a:rPr>
              <a:t>(</a:t>
            </a:r>
            <a:r>
              <a:rPr lang="en-GB" sz="1800" b="1" dirty="0" err="1">
                <a:latin typeface="Courier New" pitchFamily="49" charset="0"/>
                <a:ea typeface="msgothic" charset="0"/>
                <a:cs typeface="msgothic" charset="0"/>
              </a:rPr>
              <a:t>ar</a:t>
            </a:r>
            <a:r>
              <a:rPr lang="en-GB" sz="1800" b="1" dirty="0">
                <a:latin typeface="Calibri" pitchFamily="34" charset="0"/>
                <a:ea typeface="msgothic" charset="0"/>
                <a:cs typeface="msgothic" charset="0"/>
              </a:rPr>
              <a:t>)</a:t>
            </a:r>
          </a:p>
        </p:txBody>
      </p:sp>
      <p:sp>
        <p:nvSpPr>
          <p:cNvPr id="31767" name="Line 23"/>
          <p:cNvSpPr>
            <a:spLocks noChangeShapeType="1"/>
          </p:cNvSpPr>
          <p:nvPr/>
        </p:nvSpPr>
        <p:spPr bwMode="auto">
          <a:xfrm>
            <a:off x="3981451" y="2955925"/>
            <a:ext cx="1587" cy="411163"/>
          </a:xfrm>
          <a:prstGeom prst="line">
            <a:avLst/>
          </a:prstGeom>
          <a:noFill/>
          <a:ln w="28440">
            <a:solidFill>
              <a:srgbClr val="000066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768" name="Line 24"/>
          <p:cNvSpPr>
            <a:spLocks noChangeShapeType="1"/>
          </p:cNvSpPr>
          <p:nvPr/>
        </p:nvSpPr>
        <p:spPr bwMode="auto">
          <a:xfrm>
            <a:off x="3429000" y="1874837"/>
            <a:ext cx="1588" cy="411163"/>
          </a:xfrm>
          <a:prstGeom prst="line">
            <a:avLst/>
          </a:prstGeom>
          <a:noFill/>
          <a:ln w="28440">
            <a:solidFill>
              <a:srgbClr val="000066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769" name="Line 25"/>
          <p:cNvSpPr>
            <a:spLocks noChangeShapeType="1"/>
          </p:cNvSpPr>
          <p:nvPr/>
        </p:nvSpPr>
        <p:spPr bwMode="auto">
          <a:xfrm>
            <a:off x="4572000" y="1874837"/>
            <a:ext cx="1588" cy="411163"/>
          </a:xfrm>
          <a:prstGeom prst="line">
            <a:avLst/>
          </a:prstGeom>
          <a:noFill/>
          <a:ln w="28440">
            <a:solidFill>
              <a:srgbClr val="000066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770" name="Text Box 26"/>
          <p:cNvSpPr txBox="1">
            <a:spLocks noChangeArrowheads="1"/>
          </p:cNvSpPr>
          <p:nvPr/>
        </p:nvSpPr>
        <p:spPr bwMode="auto">
          <a:xfrm>
            <a:off x="2601913" y="1538288"/>
            <a:ext cx="1284624" cy="35490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>
                <a:latin typeface="Courier New" pitchFamily="49" charset="0"/>
                <a:ea typeface="msgothic" charset="0"/>
                <a:cs typeface="msgothic" charset="0"/>
              </a:rPr>
              <a:t>addvec.o</a:t>
            </a:r>
          </a:p>
        </p:txBody>
      </p:sp>
      <p:sp>
        <p:nvSpPr>
          <p:cNvPr id="31771" name="Text Box 27"/>
          <p:cNvSpPr txBox="1">
            <a:spLocks noChangeArrowheads="1"/>
          </p:cNvSpPr>
          <p:nvPr/>
        </p:nvSpPr>
        <p:spPr bwMode="auto">
          <a:xfrm>
            <a:off x="3925888" y="1524000"/>
            <a:ext cx="1422483" cy="35490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>
                <a:latin typeface="Courier New" pitchFamily="49" charset="0"/>
                <a:ea typeface="msgothic" charset="0"/>
                <a:cs typeface="msgothic" charset="0"/>
              </a:rPr>
              <a:t>multvec.o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95600" y="6347379"/>
            <a:ext cx="21755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Calibri" pitchFamily="34" charset="0"/>
              </a:rPr>
              <a:t>“c” for “compile-time”</a:t>
            </a: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0" y="1066357"/>
            <a:ext cx="9067800" cy="484781"/>
          </a:xfrm>
          <a:prstGeom prst="rect">
            <a:avLst/>
          </a:prstGeom>
          <a:solidFill>
            <a:srgbClr val="E0E0E0"/>
          </a:solidFill>
          <a:ln w="9525">
            <a:solidFill>
              <a:srgbClr val="000004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buNone/>
            </a:pPr>
            <a:r>
              <a:rPr lang="en-US" sz="2200" b="0" kern="0" dirty="0" err="1">
                <a:latin typeface="Courier New" charset="0"/>
              </a:rPr>
              <a:t>linux</a:t>
            </a:r>
            <a:r>
              <a:rPr lang="en-US" sz="2200" b="0" kern="0" dirty="0">
                <a:latin typeface="Courier New" charset="0"/>
              </a:rPr>
              <a:t>&gt; </a:t>
            </a:r>
            <a:r>
              <a:rPr lang="en-US" sz="2200" b="0" i="1" kern="0" dirty="0" err="1">
                <a:latin typeface="Courier New" charset="0"/>
              </a:rPr>
              <a:t>gcc</a:t>
            </a:r>
            <a:r>
              <a:rPr lang="en-US" sz="2200" b="0" i="1" kern="0" dirty="0">
                <a:latin typeface="Courier New" charset="0"/>
              </a:rPr>
              <a:t> -</a:t>
            </a:r>
            <a:r>
              <a:rPr lang="en-US" sz="2200" b="0" i="1" kern="0" dirty="0" err="1">
                <a:latin typeface="Courier New" charset="0"/>
              </a:rPr>
              <a:t>Og</a:t>
            </a:r>
            <a:r>
              <a:rPr lang="en-US" sz="2200" b="0" i="1" kern="0" dirty="0">
                <a:latin typeface="Courier New" charset="0"/>
              </a:rPr>
              <a:t> </a:t>
            </a:r>
            <a:r>
              <a:rPr lang="mr-IN" sz="2200" i="1" kern="0" dirty="0">
                <a:latin typeface="Courier New" charset="0"/>
              </a:rPr>
              <a:t>–</a:t>
            </a:r>
            <a:r>
              <a:rPr lang="en-US" sz="2200" i="1" kern="0" dirty="0">
                <a:latin typeface="Courier New" charset="0"/>
              </a:rPr>
              <a:t>static </a:t>
            </a:r>
            <a:r>
              <a:rPr lang="en-US" sz="2200" b="0" i="1" kern="0" dirty="0">
                <a:latin typeface="Courier New" charset="0"/>
              </a:rPr>
              <a:t>-o prog2c main2.o </a:t>
            </a:r>
            <a:r>
              <a:rPr lang="en-US" sz="2200" b="0" i="1" kern="0" dirty="0" err="1">
                <a:latin typeface="Courier New" charset="0"/>
              </a:rPr>
              <a:t>libvector.a</a:t>
            </a:r>
            <a:endParaRPr lang="en-US" sz="2200" b="0" i="1" kern="0" dirty="0">
              <a:latin typeface="Courier New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F750A77-3E13-324F-9361-97D7B9897526}"/>
              </a:ext>
            </a:extLst>
          </p:cNvPr>
          <p:cNvSpPr/>
          <p:nvPr/>
        </p:nvSpPr>
        <p:spPr>
          <a:xfrm>
            <a:off x="6598903" y="2185397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9466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50838" y="285750"/>
            <a:ext cx="8716962" cy="781050"/>
          </a:xfrm>
          <a:ln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Dynamic </a:t>
            </a:r>
            <a:r>
              <a:rPr lang="en-GB" dirty="0" err="1"/>
              <a:t>Linkin</a:t>
            </a:r>
            <a:r>
              <a:rPr lang="en-US" altLang="zh-CN"/>
              <a:t>g</a:t>
            </a:r>
            <a:endParaRPr lang="en-GB" dirty="0"/>
          </a:p>
        </p:txBody>
      </p:sp>
      <p:sp>
        <p:nvSpPr>
          <p:cNvPr id="36866" name="Line 2"/>
          <p:cNvSpPr>
            <a:spLocks noChangeShapeType="1"/>
          </p:cNvSpPr>
          <p:nvPr/>
        </p:nvSpPr>
        <p:spPr bwMode="auto">
          <a:xfrm>
            <a:off x="2620963" y="1247500"/>
            <a:ext cx="1587" cy="381000"/>
          </a:xfrm>
          <a:prstGeom prst="line">
            <a:avLst/>
          </a:prstGeom>
          <a:noFill/>
          <a:ln w="3240">
            <a:solidFill>
              <a:srgbClr val="000066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2454275" y="1657075"/>
            <a:ext cx="1676400" cy="5746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24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360" tIns="44280" rIns="90360" bIns="44280">
            <a:spAutoFit/>
          </a:bodyPr>
          <a:lstStyle/>
          <a:p>
            <a:pPr algn="ct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 dirty="0">
                <a:latin typeface="Calibri" pitchFamily="34" charset="0"/>
                <a:ea typeface="msgothic" charset="0"/>
                <a:cs typeface="msgothic" charset="0"/>
              </a:rPr>
              <a:t>Translators </a:t>
            </a:r>
          </a:p>
          <a:p>
            <a:pPr algn="ct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 dirty="0">
                <a:latin typeface="Calibri" pitchFamily="34" charset="0"/>
                <a:ea typeface="msgothic" charset="0"/>
                <a:cs typeface="msgothic" charset="0"/>
              </a:rPr>
              <a:t>(</a:t>
            </a:r>
            <a:r>
              <a:rPr lang="en-GB" sz="1600" b="1" dirty="0" err="1">
                <a:latin typeface="Courier New" pitchFamily="49" charset="0"/>
                <a:ea typeface="msgothic" charset="0"/>
                <a:cs typeface="msgothic" charset="0"/>
              </a:rPr>
              <a:t>cpp</a:t>
            </a:r>
            <a:r>
              <a:rPr lang="en-GB" sz="1600" b="1" dirty="0">
                <a:latin typeface="Calibri" pitchFamily="34" charset="0"/>
                <a:ea typeface="msgothic" charset="0"/>
                <a:cs typeface="msgothic" charset="0"/>
              </a:rPr>
              <a:t>, </a:t>
            </a:r>
            <a:r>
              <a:rPr lang="en-GB" sz="1600" b="1" dirty="0">
                <a:latin typeface="Courier New" pitchFamily="49" charset="0"/>
                <a:ea typeface="msgothic" charset="0"/>
                <a:cs typeface="msgothic" charset="0"/>
              </a:rPr>
              <a:t>cc1</a:t>
            </a:r>
            <a:r>
              <a:rPr lang="en-GB" sz="1600" b="1" dirty="0">
                <a:latin typeface="Calibri" pitchFamily="34" charset="0"/>
                <a:ea typeface="msgothic" charset="0"/>
                <a:cs typeface="msgothic" charset="0"/>
              </a:rPr>
              <a:t>, </a:t>
            </a:r>
            <a:r>
              <a:rPr lang="en-GB" sz="1600" b="1" dirty="0">
                <a:latin typeface="Courier New" pitchFamily="49" charset="0"/>
                <a:ea typeface="msgothic" charset="0"/>
                <a:cs typeface="msgothic" charset="0"/>
              </a:rPr>
              <a:t>as</a:t>
            </a:r>
            <a:r>
              <a:rPr lang="en-GB" sz="1600" b="1" dirty="0">
                <a:latin typeface="Calibri" pitchFamily="34" charset="0"/>
                <a:ea typeface="msgothic" charset="0"/>
                <a:cs typeface="msgothic" charset="0"/>
              </a:rPr>
              <a:t>)</a:t>
            </a:r>
          </a:p>
        </p:txBody>
      </p:sp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2081213" y="1010963"/>
            <a:ext cx="1045777" cy="32964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>
                <a:latin typeface="Courier New" pitchFamily="49" charset="0"/>
                <a:ea typeface="msgothic" charset="0"/>
                <a:cs typeface="msgothic" charset="0"/>
              </a:rPr>
              <a:t>main2.c</a:t>
            </a:r>
          </a:p>
        </p:txBody>
      </p:sp>
      <p:sp>
        <p:nvSpPr>
          <p:cNvPr id="36869" name="Text Box 5"/>
          <p:cNvSpPr txBox="1">
            <a:spLocks noChangeArrowheads="1"/>
          </p:cNvSpPr>
          <p:nvPr/>
        </p:nvSpPr>
        <p:spPr bwMode="auto">
          <a:xfrm>
            <a:off x="2757488" y="2568300"/>
            <a:ext cx="1045777" cy="32964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>
                <a:latin typeface="Courier New" pitchFamily="49" charset="0"/>
                <a:ea typeface="msgothic" charset="0"/>
                <a:cs typeface="msgothic" charset="0"/>
              </a:rPr>
              <a:t>main2.o</a:t>
            </a:r>
          </a:p>
        </p:txBody>
      </p:sp>
      <p:sp>
        <p:nvSpPr>
          <p:cNvPr id="36870" name="Line 6"/>
          <p:cNvSpPr>
            <a:spLocks noChangeShapeType="1"/>
          </p:cNvSpPr>
          <p:nvPr/>
        </p:nvSpPr>
        <p:spPr bwMode="auto">
          <a:xfrm>
            <a:off x="3292475" y="2238100"/>
            <a:ext cx="1588" cy="381000"/>
          </a:xfrm>
          <a:prstGeom prst="line">
            <a:avLst/>
          </a:prstGeom>
          <a:noFill/>
          <a:ln w="3240">
            <a:solidFill>
              <a:srgbClr val="000066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6871" name="Text Box 7"/>
          <p:cNvSpPr txBox="1">
            <a:spLocks noChangeArrowheads="1"/>
          </p:cNvSpPr>
          <p:nvPr/>
        </p:nvSpPr>
        <p:spPr bwMode="auto">
          <a:xfrm>
            <a:off x="4359275" y="1949175"/>
            <a:ext cx="1662934" cy="56111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>
                <a:latin typeface="Courier New" pitchFamily="49" charset="0"/>
                <a:ea typeface="msgothic" charset="0"/>
                <a:cs typeface="msgothic" charset="0"/>
              </a:rPr>
              <a:t>libc.so</a:t>
            </a:r>
          </a:p>
          <a:p>
            <a:pPr algn="ctr"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>
                <a:latin typeface="Courier New" pitchFamily="49" charset="0"/>
                <a:ea typeface="msgothic" charset="0"/>
                <a:cs typeface="msgothic" charset="0"/>
              </a:rPr>
              <a:t>libvector.so</a:t>
            </a:r>
          </a:p>
        </p:txBody>
      </p:sp>
      <p:sp>
        <p:nvSpPr>
          <p:cNvPr id="36872" name="Rectangle 8"/>
          <p:cNvSpPr>
            <a:spLocks noChangeArrowheads="1"/>
          </p:cNvSpPr>
          <p:nvPr/>
        </p:nvSpPr>
        <p:spPr bwMode="auto">
          <a:xfrm>
            <a:off x="2454275" y="3225525"/>
            <a:ext cx="3028950" cy="3413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24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360" tIns="44280" rIns="90360" bIns="44280">
            <a:spAutoFit/>
          </a:bodyPr>
          <a:lstStyle/>
          <a:p>
            <a:pPr algn="ct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 dirty="0">
                <a:latin typeface="Calibri" pitchFamily="34" charset="0"/>
                <a:ea typeface="msgothic" charset="0"/>
                <a:cs typeface="msgothic" charset="0"/>
              </a:rPr>
              <a:t>Linker (</a:t>
            </a:r>
            <a:r>
              <a:rPr lang="en-GB" sz="1600" b="1" dirty="0">
                <a:latin typeface="Courier New" pitchFamily="49" charset="0"/>
                <a:ea typeface="msgothic" charset="0"/>
                <a:cs typeface="msgothic" charset="0"/>
              </a:rPr>
              <a:t>ld</a:t>
            </a:r>
            <a:r>
              <a:rPr lang="en-GB" sz="1600" b="1" dirty="0">
                <a:latin typeface="Calibri" pitchFamily="34" charset="0"/>
                <a:ea typeface="msgothic" charset="0"/>
                <a:cs typeface="msgothic" charset="0"/>
              </a:rPr>
              <a:t>)</a:t>
            </a:r>
          </a:p>
        </p:txBody>
      </p:sp>
      <p:sp>
        <p:nvSpPr>
          <p:cNvPr id="36873" name="Text Box 9"/>
          <p:cNvSpPr txBox="1">
            <a:spLocks noChangeArrowheads="1"/>
          </p:cNvSpPr>
          <p:nvPr/>
        </p:nvSpPr>
        <p:spPr bwMode="auto">
          <a:xfrm>
            <a:off x="2856505" y="3974825"/>
            <a:ext cx="798914" cy="32964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 dirty="0">
                <a:latin typeface="Courier New" pitchFamily="49" charset="0"/>
                <a:ea typeface="msgothic" charset="0"/>
                <a:cs typeface="msgothic" charset="0"/>
              </a:rPr>
              <a:t>prog2</a:t>
            </a:r>
          </a:p>
        </p:txBody>
      </p:sp>
      <p:sp>
        <p:nvSpPr>
          <p:cNvPr id="36874" name="Line 10"/>
          <p:cNvSpPr>
            <a:spLocks noChangeShapeType="1"/>
          </p:cNvSpPr>
          <p:nvPr/>
        </p:nvSpPr>
        <p:spPr bwMode="auto">
          <a:xfrm>
            <a:off x="3292475" y="3609700"/>
            <a:ext cx="1588" cy="381000"/>
          </a:xfrm>
          <a:prstGeom prst="line">
            <a:avLst/>
          </a:prstGeom>
          <a:noFill/>
          <a:ln w="3240">
            <a:solidFill>
              <a:srgbClr val="000066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6875" name="Line 11"/>
          <p:cNvSpPr>
            <a:spLocks noChangeShapeType="1"/>
          </p:cNvSpPr>
          <p:nvPr/>
        </p:nvSpPr>
        <p:spPr bwMode="auto">
          <a:xfrm>
            <a:off x="3292475" y="4295500"/>
            <a:ext cx="1588" cy="457200"/>
          </a:xfrm>
          <a:prstGeom prst="line">
            <a:avLst/>
          </a:prstGeom>
          <a:noFill/>
          <a:ln w="3240">
            <a:solidFill>
              <a:srgbClr val="000066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6876" name="Rectangle 12"/>
          <p:cNvSpPr>
            <a:spLocks noChangeArrowheads="1"/>
          </p:cNvSpPr>
          <p:nvPr/>
        </p:nvSpPr>
        <p:spPr bwMode="auto">
          <a:xfrm>
            <a:off x="2454275" y="6124300"/>
            <a:ext cx="3200400" cy="3413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24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360" tIns="44280" rIns="90360" bIns="44280">
            <a:spAutoFit/>
          </a:bodyPr>
          <a:lstStyle/>
          <a:p>
            <a:pPr algn="ct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 dirty="0">
                <a:latin typeface="Calibri" pitchFamily="34" charset="0"/>
                <a:ea typeface="msgothic" charset="0"/>
                <a:cs typeface="msgothic" charset="0"/>
              </a:rPr>
              <a:t>Dynamic linker (</a:t>
            </a:r>
            <a:r>
              <a:rPr lang="en-GB" sz="1600" b="1" dirty="0">
                <a:latin typeface="Courier New" pitchFamily="49" charset="0"/>
                <a:ea typeface="msgothic" charset="0"/>
                <a:cs typeface="msgothic" charset="0"/>
              </a:rPr>
              <a:t>ld-linux.so</a:t>
            </a:r>
            <a:r>
              <a:rPr lang="en-GB" sz="1600" b="1" dirty="0">
                <a:latin typeface="Calibri" pitchFamily="34" charset="0"/>
                <a:ea typeface="msgothic" charset="0"/>
                <a:cs typeface="msgothic" charset="0"/>
              </a:rPr>
              <a:t>)</a:t>
            </a:r>
          </a:p>
        </p:txBody>
      </p:sp>
      <p:sp>
        <p:nvSpPr>
          <p:cNvPr id="36877" name="Line 13"/>
          <p:cNvSpPr>
            <a:spLocks noChangeShapeType="1"/>
          </p:cNvSpPr>
          <p:nvPr/>
        </p:nvSpPr>
        <p:spPr bwMode="auto">
          <a:xfrm>
            <a:off x="3292475" y="5133700"/>
            <a:ext cx="1588" cy="990600"/>
          </a:xfrm>
          <a:prstGeom prst="line">
            <a:avLst/>
          </a:prstGeom>
          <a:noFill/>
          <a:ln w="3240">
            <a:solidFill>
              <a:srgbClr val="000066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6878" name="Line 14"/>
          <p:cNvSpPr>
            <a:spLocks noChangeShapeType="1"/>
          </p:cNvSpPr>
          <p:nvPr/>
        </p:nvSpPr>
        <p:spPr bwMode="auto">
          <a:xfrm>
            <a:off x="3292475" y="2847700"/>
            <a:ext cx="1588" cy="381000"/>
          </a:xfrm>
          <a:prstGeom prst="line">
            <a:avLst/>
          </a:prstGeom>
          <a:noFill/>
          <a:ln w="3240">
            <a:solidFill>
              <a:srgbClr val="000066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6879" name="Text Box 15"/>
          <p:cNvSpPr txBox="1">
            <a:spLocks noChangeArrowheads="1"/>
          </p:cNvSpPr>
          <p:nvPr/>
        </p:nvSpPr>
        <p:spPr bwMode="auto">
          <a:xfrm>
            <a:off x="5254625" y="2542900"/>
            <a:ext cx="2609850" cy="57708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ea typeface="msgothic" charset="0"/>
                <a:cs typeface="msgothic" charset="0"/>
              </a:rPr>
              <a:t>Relocation and symbol  table info</a:t>
            </a:r>
          </a:p>
        </p:txBody>
      </p:sp>
      <p:sp>
        <p:nvSpPr>
          <p:cNvPr id="36880" name="Line 16"/>
          <p:cNvSpPr>
            <a:spLocks noChangeShapeType="1"/>
          </p:cNvSpPr>
          <p:nvPr/>
        </p:nvSpPr>
        <p:spPr bwMode="auto">
          <a:xfrm>
            <a:off x="5180013" y="2542900"/>
            <a:ext cx="1587" cy="685800"/>
          </a:xfrm>
          <a:prstGeom prst="line">
            <a:avLst/>
          </a:prstGeom>
          <a:noFill/>
          <a:ln w="3240">
            <a:solidFill>
              <a:srgbClr val="000066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6881" name="Text Box 17"/>
          <p:cNvSpPr txBox="1">
            <a:spLocks noChangeArrowheads="1"/>
          </p:cNvSpPr>
          <p:nvPr/>
        </p:nvSpPr>
        <p:spPr bwMode="auto">
          <a:xfrm>
            <a:off x="4352925" y="4844775"/>
            <a:ext cx="1662934" cy="56111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>
                <a:latin typeface="Courier New" pitchFamily="49" charset="0"/>
                <a:ea typeface="msgothic" charset="0"/>
                <a:cs typeface="msgothic" charset="0"/>
              </a:rPr>
              <a:t>libc.so</a:t>
            </a:r>
          </a:p>
          <a:p>
            <a:pPr algn="ctr"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>
                <a:latin typeface="Courier New" pitchFamily="49" charset="0"/>
                <a:ea typeface="msgothic" charset="0"/>
                <a:cs typeface="msgothic" charset="0"/>
              </a:rPr>
              <a:t>libvector.so</a:t>
            </a:r>
          </a:p>
        </p:txBody>
      </p:sp>
      <p:sp>
        <p:nvSpPr>
          <p:cNvPr id="36882" name="Text Box 18"/>
          <p:cNvSpPr txBox="1">
            <a:spLocks noChangeArrowheads="1"/>
          </p:cNvSpPr>
          <p:nvPr/>
        </p:nvSpPr>
        <p:spPr bwMode="auto">
          <a:xfrm>
            <a:off x="5254625" y="5559150"/>
            <a:ext cx="1771650" cy="3357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ea typeface="msgothic" charset="0"/>
                <a:cs typeface="msgothic" charset="0"/>
              </a:rPr>
              <a:t>Code and data</a:t>
            </a:r>
          </a:p>
        </p:txBody>
      </p:sp>
      <p:sp>
        <p:nvSpPr>
          <p:cNvPr id="36883" name="Line 19"/>
          <p:cNvSpPr>
            <a:spLocks noChangeShapeType="1"/>
          </p:cNvSpPr>
          <p:nvPr/>
        </p:nvSpPr>
        <p:spPr bwMode="auto">
          <a:xfrm>
            <a:off x="5173663" y="5438500"/>
            <a:ext cx="1587" cy="685800"/>
          </a:xfrm>
          <a:prstGeom prst="line">
            <a:avLst/>
          </a:prstGeom>
          <a:noFill/>
          <a:ln w="3240">
            <a:solidFill>
              <a:srgbClr val="000066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6884" name="Text Box 20"/>
          <p:cNvSpPr txBox="1">
            <a:spLocks noChangeArrowheads="1"/>
          </p:cNvSpPr>
          <p:nvPr/>
        </p:nvSpPr>
        <p:spPr bwMode="auto">
          <a:xfrm>
            <a:off x="-228600" y="3873224"/>
            <a:ext cx="2514600" cy="57708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 i="1" dirty="0">
                <a:solidFill>
                  <a:srgbClr val="990000"/>
                </a:solidFill>
                <a:latin typeface="Calibri" pitchFamily="34" charset="0"/>
                <a:ea typeface="msgothic" charset="0"/>
                <a:cs typeface="msgothic" charset="0"/>
              </a:rPr>
              <a:t>Partially linked </a:t>
            </a:r>
          </a:p>
          <a:p>
            <a:pPr algn="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 i="1" dirty="0">
                <a:solidFill>
                  <a:srgbClr val="990000"/>
                </a:solidFill>
                <a:latin typeface="Calibri" pitchFamily="34" charset="0"/>
                <a:ea typeface="msgothic" charset="0"/>
                <a:cs typeface="msgothic" charset="0"/>
              </a:rPr>
              <a:t>executable object file</a:t>
            </a:r>
          </a:p>
        </p:txBody>
      </p:sp>
      <p:sp>
        <p:nvSpPr>
          <p:cNvPr id="36885" name="Text Box 21"/>
          <p:cNvSpPr txBox="1">
            <a:spLocks noChangeArrowheads="1"/>
          </p:cNvSpPr>
          <p:nvPr/>
        </p:nvSpPr>
        <p:spPr bwMode="auto">
          <a:xfrm>
            <a:off x="914400" y="2451355"/>
            <a:ext cx="1371600" cy="57708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 i="1" dirty="0" err="1">
                <a:solidFill>
                  <a:srgbClr val="990000"/>
                </a:solidFill>
                <a:latin typeface="Calibri" pitchFamily="34" charset="0"/>
                <a:ea typeface="msgothic" charset="0"/>
                <a:cs typeface="msgothic" charset="0"/>
              </a:rPr>
              <a:t>Relocatable</a:t>
            </a:r>
            <a:endParaRPr lang="en-GB" sz="1600" b="1" i="1" dirty="0">
              <a:solidFill>
                <a:srgbClr val="990000"/>
              </a:solidFill>
              <a:latin typeface="Calibri" pitchFamily="34" charset="0"/>
              <a:ea typeface="msgothic" charset="0"/>
              <a:cs typeface="msgothic" charset="0"/>
            </a:endParaRPr>
          </a:p>
          <a:p>
            <a:pPr algn="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 i="1" dirty="0">
                <a:solidFill>
                  <a:srgbClr val="990000"/>
                </a:solidFill>
                <a:latin typeface="Calibri" pitchFamily="34" charset="0"/>
                <a:ea typeface="msgothic" charset="0"/>
                <a:cs typeface="msgothic" charset="0"/>
              </a:rPr>
              <a:t>object file</a:t>
            </a:r>
          </a:p>
        </p:txBody>
      </p:sp>
      <p:sp>
        <p:nvSpPr>
          <p:cNvPr id="36886" name="Text Box 22"/>
          <p:cNvSpPr txBox="1">
            <a:spLocks noChangeArrowheads="1"/>
          </p:cNvSpPr>
          <p:nvPr/>
        </p:nvSpPr>
        <p:spPr bwMode="auto">
          <a:xfrm>
            <a:off x="533400" y="5887233"/>
            <a:ext cx="1752600" cy="81836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 i="1" dirty="0">
                <a:solidFill>
                  <a:srgbClr val="990000"/>
                </a:solidFill>
                <a:latin typeface="Calibri" pitchFamily="34" charset="0"/>
                <a:ea typeface="msgothic" charset="0"/>
                <a:cs typeface="msgothic" charset="0"/>
              </a:rPr>
              <a:t>Fully linked </a:t>
            </a:r>
          </a:p>
          <a:p>
            <a:pPr algn="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 i="1" dirty="0">
                <a:solidFill>
                  <a:srgbClr val="990000"/>
                </a:solidFill>
                <a:latin typeface="Calibri" pitchFamily="34" charset="0"/>
                <a:ea typeface="msgothic" charset="0"/>
                <a:cs typeface="msgothic" charset="0"/>
              </a:rPr>
              <a:t>executable</a:t>
            </a:r>
          </a:p>
          <a:p>
            <a:pPr algn="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 i="1" dirty="0">
                <a:solidFill>
                  <a:srgbClr val="990000"/>
                </a:solidFill>
                <a:latin typeface="Calibri" pitchFamily="34" charset="0"/>
                <a:ea typeface="msgothic" charset="0"/>
                <a:cs typeface="msgothic" charset="0"/>
              </a:rPr>
              <a:t>in memory</a:t>
            </a:r>
          </a:p>
        </p:txBody>
      </p:sp>
      <p:sp>
        <p:nvSpPr>
          <p:cNvPr id="36887" name="Line 23"/>
          <p:cNvSpPr>
            <a:spLocks noChangeShapeType="1"/>
          </p:cNvSpPr>
          <p:nvPr/>
        </p:nvSpPr>
        <p:spPr bwMode="auto">
          <a:xfrm>
            <a:off x="3783013" y="1247500"/>
            <a:ext cx="1587" cy="381000"/>
          </a:xfrm>
          <a:prstGeom prst="line">
            <a:avLst/>
          </a:prstGeom>
          <a:noFill/>
          <a:ln w="3240">
            <a:solidFill>
              <a:srgbClr val="000066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6888" name="Text Box 24"/>
          <p:cNvSpPr txBox="1">
            <a:spLocks noChangeArrowheads="1"/>
          </p:cNvSpPr>
          <p:nvPr/>
        </p:nvSpPr>
        <p:spPr bwMode="auto">
          <a:xfrm>
            <a:off x="3184525" y="1010963"/>
            <a:ext cx="1169209" cy="32964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>
                <a:latin typeface="Courier New" pitchFamily="49" charset="0"/>
                <a:ea typeface="msgothic" charset="0"/>
                <a:cs typeface="msgothic" charset="0"/>
              </a:rPr>
              <a:t>vector.h</a:t>
            </a:r>
          </a:p>
        </p:txBody>
      </p:sp>
      <p:sp>
        <p:nvSpPr>
          <p:cNvPr id="36889" name="Rectangle 25"/>
          <p:cNvSpPr>
            <a:spLocks noChangeArrowheads="1"/>
          </p:cNvSpPr>
          <p:nvPr/>
        </p:nvSpPr>
        <p:spPr bwMode="auto">
          <a:xfrm>
            <a:off x="2454275" y="4749525"/>
            <a:ext cx="1657350" cy="5746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24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360" tIns="44280" rIns="90360" bIns="44280">
            <a:spAutoFit/>
          </a:bodyPr>
          <a:lstStyle/>
          <a:p>
            <a:pPr algn="ct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 dirty="0">
                <a:latin typeface="Calibri" pitchFamily="34" charset="0"/>
                <a:ea typeface="msgothic" charset="0"/>
                <a:cs typeface="msgothic" charset="0"/>
              </a:rPr>
              <a:t>Loader (</a:t>
            </a:r>
            <a:r>
              <a:rPr lang="en-GB" sz="1600" b="1" dirty="0" err="1">
                <a:latin typeface="Courier New" pitchFamily="49" charset="0"/>
                <a:ea typeface="msgothic" charset="0"/>
                <a:cs typeface="msgothic" charset="0"/>
              </a:rPr>
              <a:t>execve</a:t>
            </a:r>
            <a:r>
              <a:rPr lang="en-GB" sz="1600" b="1" dirty="0">
                <a:latin typeface="Calibri" pitchFamily="34" charset="0"/>
                <a:ea typeface="msgothic" charset="0"/>
                <a:cs typeface="msgothic" charset="0"/>
              </a:rPr>
              <a:t>)</a:t>
            </a:r>
          </a:p>
        </p:txBody>
      </p:sp>
      <p:sp>
        <p:nvSpPr>
          <p:cNvPr id="36890" name="Text Box 26"/>
          <p:cNvSpPr txBox="1">
            <a:spLocks noChangeArrowheads="1"/>
          </p:cNvSpPr>
          <p:nvPr/>
        </p:nvSpPr>
        <p:spPr bwMode="auto">
          <a:xfrm>
            <a:off x="4689475" y="1047475"/>
            <a:ext cx="4501851" cy="56111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 dirty="0" err="1">
                <a:solidFill>
                  <a:srgbClr val="990000"/>
                </a:solidFill>
                <a:latin typeface="Courier New" pitchFamily="49" charset="0"/>
                <a:ea typeface="msgothic" charset="0"/>
                <a:cs typeface="msgothic" charset="0"/>
              </a:rPr>
              <a:t>unix</a:t>
            </a:r>
            <a:r>
              <a:rPr lang="en-GB" sz="1600" b="1" dirty="0">
                <a:solidFill>
                  <a:srgbClr val="990000"/>
                </a:solidFill>
                <a:latin typeface="Courier New" pitchFamily="49" charset="0"/>
                <a:ea typeface="msgothic" charset="0"/>
                <a:cs typeface="msgothic" charset="0"/>
              </a:rPr>
              <a:t>&gt; </a:t>
            </a:r>
            <a:r>
              <a:rPr lang="en-GB" sz="1600" b="1" dirty="0" err="1">
                <a:solidFill>
                  <a:srgbClr val="990000"/>
                </a:solidFill>
                <a:latin typeface="Courier New" pitchFamily="49" charset="0"/>
                <a:ea typeface="msgothic" charset="0"/>
                <a:cs typeface="msgothic" charset="0"/>
              </a:rPr>
              <a:t>gcc</a:t>
            </a:r>
            <a:r>
              <a:rPr lang="en-GB" sz="1600" b="1" dirty="0">
                <a:solidFill>
                  <a:srgbClr val="990000"/>
                </a:solidFill>
                <a:latin typeface="Courier New" pitchFamily="49" charset="0"/>
                <a:ea typeface="msgothic" charset="0"/>
                <a:cs typeface="msgothic" charset="0"/>
              </a:rPr>
              <a:t> -shared -o </a:t>
            </a:r>
            <a:r>
              <a:rPr lang="en-GB" sz="1600" b="1" dirty="0" err="1">
                <a:solidFill>
                  <a:srgbClr val="990000"/>
                </a:solidFill>
                <a:latin typeface="Courier New" pitchFamily="49" charset="0"/>
                <a:ea typeface="msgothic" charset="0"/>
                <a:cs typeface="msgothic" charset="0"/>
              </a:rPr>
              <a:t>libvector.so</a:t>
            </a:r>
            <a:r>
              <a:rPr lang="en-GB" sz="1600" b="1" dirty="0">
                <a:solidFill>
                  <a:srgbClr val="990000"/>
                </a:solidFill>
                <a:latin typeface="Courier New" pitchFamily="49" charset="0"/>
                <a:ea typeface="msgothic" charset="0"/>
                <a:cs typeface="msgothic" charset="0"/>
              </a:rPr>
              <a:t> </a:t>
            </a:r>
          </a:p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 dirty="0">
                <a:solidFill>
                  <a:srgbClr val="990000"/>
                </a:solidFill>
                <a:latin typeface="Courier New" pitchFamily="49" charset="0"/>
                <a:ea typeface="msgothic" charset="0"/>
                <a:cs typeface="msgothic" charset="0"/>
              </a:rPr>
              <a:t>     </a:t>
            </a:r>
            <a:r>
              <a:rPr lang="en-GB" sz="1600" b="1" dirty="0" err="1">
                <a:solidFill>
                  <a:srgbClr val="990000"/>
                </a:solidFill>
                <a:latin typeface="Courier New" pitchFamily="49" charset="0"/>
                <a:ea typeface="msgothic" charset="0"/>
                <a:cs typeface="msgothic" charset="0"/>
              </a:rPr>
              <a:t>addvec.c</a:t>
            </a:r>
            <a:r>
              <a:rPr lang="en-GB" sz="1600" b="1" dirty="0">
                <a:solidFill>
                  <a:srgbClr val="990000"/>
                </a:solidFill>
                <a:latin typeface="Courier New" pitchFamily="49" charset="0"/>
                <a:ea typeface="msgothic" charset="0"/>
                <a:cs typeface="msgothic" charset="0"/>
              </a:rPr>
              <a:t> </a:t>
            </a:r>
            <a:r>
              <a:rPr lang="en-GB" sz="1600" b="1" dirty="0" err="1">
                <a:solidFill>
                  <a:srgbClr val="990000"/>
                </a:solidFill>
                <a:latin typeface="Courier New" pitchFamily="49" charset="0"/>
                <a:ea typeface="msgothic" charset="0"/>
                <a:cs typeface="msgothic" charset="0"/>
              </a:rPr>
              <a:t>multvec.c</a:t>
            </a:r>
            <a:endParaRPr lang="en-GB" sz="1600" b="1" dirty="0">
              <a:solidFill>
                <a:srgbClr val="990000"/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  <p:sp>
        <p:nvSpPr>
          <p:cNvPr id="36891" name="Line 27"/>
          <p:cNvSpPr>
            <a:spLocks noChangeShapeType="1"/>
          </p:cNvSpPr>
          <p:nvPr/>
        </p:nvSpPr>
        <p:spPr bwMode="auto">
          <a:xfrm flipH="1">
            <a:off x="5715000" y="1574799"/>
            <a:ext cx="460375" cy="609600"/>
          </a:xfrm>
          <a:prstGeom prst="line">
            <a:avLst/>
          </a:prstGeom>
          <a:noFill/>
          <a:ln w="2556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" name="Text Box 26">
            <a:extLst>
              <a:ext uri="{FF2B5EF4-FFF2-40B4-BE49-F238E27FC236}">
                <a16:creationId xmlns:a16="http://schemas.microsoft.com/office/drawing/2014/main" id="{B4713346-06F1-F24D-BC38-8AEA72E98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330" y="3239161"/>
            <a:ext cx="2897245" cy="56111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 dirty="0" err="1">
                <a:solidFill>
                  <a:srgbClr val="990000"/>
                </a:solidFill>
                <a:latin typeface="Courier New" pitchFamily="49" charset="0"/>
                <a:ea typeface="msgothic" charset="0"/>
                <a:cs typeface="msgothic" charset="0"/>
              </a:rPr>
              <a:t>unix</a:t>
            </a:r>
            <a:r>
              <a:rPr lang="en-GB" sz="1600" b="1" dirty="0">
                <a:solidFill>
                  <a:srgbClr val="990000"/>
                </a:solidFill>
                <a:latin typeface="Courier New" pitchFamily="49" charset="0"/>
                <a:ea typeface="msgothic" charset="0"/>
                <a:cs typeface="msgothic" charset="0"/>
              </a:rPr>
              <a:t>&gt; </a:t>
            </a:r>
            <a:r>
              <a:rPr lang="en-GB" sz="1600" b="1" dirty="0" err="1">
                <a:solidFill>
                  <a:srgbClr val="990000"/>
                </a:solidFill>
                <a:latin typeface="Courier New" pitchFamily="49" charset="0"/>
                <a:ea typeface="msgothic" charset="0"/>
                <a:cs typeface="msgothic" charset="0"/>
              </a:rPr>
              <a:t>gcc</a:t>
            </a:r>
            <a:r>
              <a:rPr lang="zh-CN" altLang="en-US" sz="1600" b="1" dirty="0">
                <a:solidFill>
                  <a:srgbClr val="990000"/>
                </a:solidFill>
                <a:latin typeface="Courier New" pitchFamily="49" charset="0"/>
                <a:ea typeface="msgothic" charset="0"/>
                <a:cs typeface="msgothic" charset="0"/>
              </a:rPr>
              <a:t> </a:t>
            </a:r>
            <a:r>
              <a:rPr lang="en-US" altLang="zh-CN" sz="1600" b="1" dirty="0">
                <a:solidFill>
                  <a:srgbClr val="990000"/>
                </a:solidFill>
                <a:latin typeface="Courier New" pitchFamily="49" charset="0"/>
                <a:ea typeface="msgothic" charset="0"/>
                <a:cs typeface="msgothic" charset="0"/>
              </a:rPr>
              <a:t>–O0</a:t>
            </a:r>
            <a:r>
              <a:rPr lang="zh-CN" altLang="en-US" sz="1600" b="1" dirty="0">
                <a:solidFill>
                  <a:srgbClr val="990000"/>
                </a:solidFill>
                <a:latin typeface="Courier New" pitchFamily="49" charset="0"/>
                <a:ea typeface="msgothic" charset="0"/>
                <a:cs typeface="msgothic" charset="0"/>
              </a:rPr>
              <a:t> </a:t>
            </a:r>
            <a:r>
              <a:rPr lang="en-US" altLang="zh-CN" sz="1600" b="1" dirty="0">
                <a:solidFill>
                  <a:srgbClr val="990000"/>
                </a:solidFill>
                <a:latin typeface="Courier New" pitchFamily="49" charset="0"/>
                <a:ea typeface="msgothic" charset="0"/>
                <a:cs typeface="msgothic" charset="0"/>
              </a:rPr>
              <a:t>-o</a:t>
            </a:r>
            <a:r>
              <a:rPr lang="zh-CN" altLang="en-US" sz="1600" b="1" dirty="0">
                <a:solidFill>
                  <a:srgbClr val="990000"/>
                </a:solidFill>
                <a:latin typeface="Courier New" pitchFamily="49" charset="0"/>
                <a:ea typeface="msgothic" charset="0"/>
                <a:cs typeface="msgothic" charset="0"/>
              </a:rPr>
              <a:t> </a:t>
            </a:r>
            <a:r>
              <a:rPr lang="en-US" altLang="zh-CN" sz="1600" b="1" dirty="0">
                <a:solidFill>
                  <a:srgbClr val="990000"/>
                </a:solidFill>
                <a:latin typeface="Courier New" pitchFamily="49" charset="0"/>
                <a:ea typeface="msgothic" charset="0"/>
                <a:cs typeface="msgothic" charset="0"/>
              </a:rPr>
              <a:t>prog2</a:t>
            </a:r>
          </a:p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600" b="1" dirty="0" err="1">
                <a:solidFill>
                  <a:srgbClr val="990000"/>
                </a:solidFill>
                <a:latin typeface="Courier New" pitchFamily="49" charset="0"/>
                <a:ea typeface="msgothic" charset="0"/>
                <a:cs typeface="msgothic" charset="0"/>
              </a:rPr>
              <a:t>main.o</a:t>
            </a:r>
            <a:r>
              <a:rPr lang="zh-CN" altLang="en-US" sz="1600" b="1" dirty="0">
                <a:solidFill>
                  <a:srgbClr val="990000"/>
                </a:solidFill>
                <a:latin typeface="Courier New" pitchFamily="49" charset="0"/>
                <a:ea typeface="msgothic" charset="0"/>
                <a:cs typeface="msgothic" charset="0"/>
              </a:rPr>
              <a:t> </a:t>
            </a:r>
            <a:r>
              <a:rPr lang="en-US" altLang="zh-CN" sz="1600" b="1" dirty="0" err="1">
                <a:solidFill>
                  <a:srgbClr val="990000"/>
                </a:solidFill>
                <a:latin typeface="Courier New" pitchFamily="49" charset="0"/>
                <a:ea typeface="msgothic" charset="0"/>
                <a:cs typeface="msgothic" charset="0"/>
              </a:rPr>
              <a:t>libvector.so</a:t>
            </a:r>
            <a:r>
              <a:rPr lang="zh-CN" altLang="en-US" sz="1600" b="1" dirty="0">
                <a:solidFill>
                  <a:srgbClr val="990000"/>
                </a:solidFill>
                <a:latin typeface="Courier New" pitchFamily="49" charset="0"/>
                <a:ea typeface="msgothic" charset="0"/>
                <a:cs typeface="msgothic" charset="0"/>
              </a:rPr>
              <a:t> </a:t>
            </a:r>
            <a:endParaRPr lang="en-GB" sz="1600" b="1" dirty="0">
              <a:solidFill>
                <a:srgbClr val="990000"/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CDDF49E-E461-6747-BE56-D6A919B1746F}"/>
              </a:ext>
            </a:extLst>
          </p:cNvPr>
          <p:cNvSpPr/>
          <p:nvPr/>
        </p:nvSpPr>
        <p:spPr>
          <a:xfrm>
            <a:off x="182202" y="454640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0793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BE687ADC-66C9-EC4E-A34E-8917A7D4EE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DDDDDD"/>
          </a:solidFill>
        </p:spPr>
        <p:txBody>
          <a:bodyPr/>
          <a:lstStyle/>
          <a:p>
            <a:pPr eaLnBrk="1" hangingPunct="1">
              <a:defRPr/>
            </a:pPr>
            <a:r>
              <a:rPr lang="en-US" altLang="en-US" sz="4000">
                <a:effectLst>
                  <a:outerShdw blurRad="38100" dist="38100" dir="2700000" algn="tl">
                    <a:srgbClr val="FFFFFF"/>
                  </a:outerShdw>
                </a:effectLst>
              </a:rPr>
              <a:t>Makefiles</a:t>
            </a:r>
          </a:p>
        </p:txBody>
      </p:sp>
      <p:sp>
        <p:nvSpPr>
          <p:cNvPr id="17410" name="Rectangle 4">
            <a:extLst>
              <a:ext uri="{FF2B5EF4-FFF2-40B4-BE49-F238E27FC236}">
                <a16:creationId xmlns:a16="http://schemas.microsoft.com/office/drawing/2014/main" id="{5254EE52-471E-C844-B10F-89B58F49D094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228600" y="914400"/>
            <a:ext cx="8915400" cy="5943600"/>
          </a:xfrm>
        </p:spPr>
        <p:txBody>
          <a:bodyPr/>
          <a:lstStyle/>
          <a:p>
            <a:pPr eaLnBrk="1" hangingPunct="1">
              <a:buFont typeface="Wingdings" pitchFamily="2" charset="2"/>
              <a:buChar char="Ø"/>
            </a:pPr>
            <a:r>
              <a:rPr lang="en-US" altLang="en-US" sz="2400"/>
              <a:t>Provide a way for </a:t>
            </a:r>
            <a:r>
              <a:rPr lang="en-US" altLang="en-US" sz="2400" u="sng"/>
              <a:t>separate compilation</a:t>
            </a:r>
            <a:r>
              <a:rPr lang="en-US" altLang="en-US" sz="2400"/>
              <a:t>. </a:t>
            </a:r>
          </a:p>
          <a:p>
            <a:pPr eaLnBrk="1" hangingPunct="1">
              <a:buFont typeface="Wingdings" pitchFamily="2" charset="2"/>
              <a:buChar char="Ø"/>
            </a:pPr>
            <a:r>
              <a:rPr lang="en-US" altLang="en-US" sz="2400"/>
              <a:t>Describe the </a:t>
            </a:r>
            <a:r>
              <a:rPr lang="en-US" altLang="en-US" sz="2400" u="sng"/>
              <a:t>dependencies</a:t>
            </a:r>
            <a:r>
              <a:rPr lang="en-US" altLang="en-US" sz="2400"/>
              <a:t> among the project files.</a:t>
            </a:r>
          </a:p>
          <a:p>
            <a:pPr eaLnBrk="1" hangingPunct="1">
              <a:buFont typeface="Wingdings" pitchFamily="2" charset="2"/>
              <a:buChar char="Ø"/>
            </a:pPr>
            <a:r>
              <a:rPr lang="en-US" altLang="en-US" sz="2400"/>
              <a:t>The </a:t>
            </a:r>
            <a:r>
              <a:rPr lang="en-US" altLang="en-US" sz="2400" u="sng">
                <a:latin typeface="Courier New" panose="02070309020205020404" pitchFamily="49" charset="0"/>
              </a:rPr>
              <a:t>make</a:t>
            </a:r>
            <a:r>
              <a:rPr lang="en-US" altLang="en-US" sz="2400">
                <a:latin typeface="Arial" panose="020B0604020202020204" pitchFamily="34" charset="0"/>
              </a:rPr>
              <a:t> </a:t>
            </a:r>
            <a:r>
              <a:rPr lang="en-US" altLang="en-US" sz="2400">
                <a:latin typeface="Times" pitchFamily="2" charset="0"/>
              </a:rPr>
              <a:t>utility</a:t>
            </a:r>
            <a:r>
              <a:rPr lang="en-US" altLang="en-US" sz="2400"/>
              <a:t>.</a:t>
            </a:r>
            <a:endParaRPr lang="en-US" altLang="en-US" sz="2400" i="1">
              <a:latin typeface="Courier New" panose="02070309020205020404" pitchFamily="49" charset="0"/>
            </a:endParaRPr>
          </a:p>
        </p:txBody>
      </p:sp>
      <p:pic>
        <p:nvPicPr>
          <p:cNvPr id="17411" name="Picture 5" descr="compilenx">
            <a:extLst>
              <a:ext uri="{FF2B5EF4-FFF2-40B4-BE49-F238E27FC236}">
                <a16:creationId xmlns:a16="http://schemas.microsoft.com/office/drawing/2014/main" id="{B51CA1E3-DDC1-274A-BF68-18DF3721D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743200"/>
            <a:ext cx="65532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1A23C4C-273F-444F-910E-5B8344BE8083}"/>
              </a:ext>
            </a:extLst>
          </p:cNvPr>
          <p:cNvSpPr/>
          <p:nvPr/>
        </p:nvSpPr>
        <p:spPr>
          <a:xfrm>
            <a:off x="6851943" y="2245846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6334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C6FB3A93-BC6B-2A43-A693-66C8B5BC10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DDDDDD"/>
          </a:solidFill>
        </p:spPr>
        <p:txBody>
          <a:bodyPr/>
          <a:lstStyle/>
          <a:p>
            <a:pPr eaLnBrk="1" hangingPunct="1">
              <a:defRPr/>
            </a:pPr>
            <a:r>
              <a:rPr lang="en-US" altLang="en-US" sz="4000">
                <a:effectLst>
                  <a:outerShdw blurRad="38100" dist="38100" dir="2700000" algn="tl">
                    <a:srgbClr val="FFFFFF"/>
                  </a:outerShdw>
                </a:effectLst>
              </a:rPr>
              <a:t>Using makefiles</a:t>
            </a:r>
          </a:p>
        </p:txBody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0B630DBD-E2D6-B447-A288-54A46E01993E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228600" y="990600"/>
            <a:ext cx="8915400" cy="5638800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altLang="en-US" sz="2400"/>
          </a:p>
          <a:p>
            <a:pPr eaLnBrk="1" hangingPunct="1">
              <a:buFontTx/>
              <a:buNone/>
            </a:pPr>
            <a:r>
              <a:rPr lang="en-US" altLang="en-US" sz="2400" u="sng"/>
              <a:t>Naming:</a:t>
            </a:r>
            <a:r>
              <a:rPr lang="en-US" altLang="en-US" sz="2400"/>
              <a:t>  </a:t>
            </a:r>
          </a:p>
          <a:p>
            <a:pPr lvl="1" eaLnBrk="1" hangingPunct="1">
              <a:buFont typeface="Wingdings" pitchFamily="2" charset="2"/>
              <a:buChar char="Ø"/>
            </a:pPr>
            <a:r>
              <a:rPr lang="en-US" altLang="en-US" sz="2400" i="1">
                <a:latin typeface="Times" pitchFamily="2" charset="0"/>
              </a:rPr>
              <a:t>makefile</a:t>
            </a:r>
            <a:r>
              <a:rPr lang="en-US" altLang="en-US" sz="2400">
                <a:latin typeface="Times" pitchFamily="2" charset="0"/>
              </a:rPr>
              <a:t> or </a:t>
            </a:r>
            <a:r>
              <a:rPr lang="en-US" altLang="en-US" sz="2400" i="1">
                <a:latin typeface="Times" pitchFamily="2" charset="0"/>
              </a:rPr>
              <a:t>Makefile</a:t>
            </a:r>
            <a:r>
              <a:rPr lang="en-US" altLang="en-US" sz="2400">
                <a:latin typeface="Times" pitchFamily="2" charset="0"/>
              </a:rPr>
              <a:t> are standard </a:t>
            </a:r>
          </a:p>
          <a:p>
            <a:pPr lvl="1" eaLnBrk="1" hangingPunct="1">
              <a:buFont typeface="Wingdings" pitchFamily="2" charset="2"/>
              <a:buChar char="Ø"/>
            </a:pPr>
            <a:r>
              <a:rPr lang="en-US" altLang="en-US" sz="2400">
                <a:latin typeface="Times" pitchFamily="2" charset="0"/>
              </a:rPr>
              <a:t>other name can be also used</a:t>
            </a:r>
            <a:r>
              <a:rPr lang="en-US" altLang="en-US" sz="2400">
                <a:latin typeface="Courier New" panose="02070309020205020404" pitchFamily="49" charset="0"/>
              </a:rPr>
              <a:t>	 </a:t>
            </a:r>
          </a:p>
          <a:p>
            <a:pPr eaLnBrk="1" hangingPunct="1">
              <a:buFontTx/>
              <a:buNone/>
            </a:pPr>
            <a:endParaRPr lang="en-US" altLang="en-US" sz="2400" u="sng"/>
          </a:p>
          <a:p>
            <a:pPr eaLnBrk="1" hangingPunct="1">
              <a:buFontTx/>
              <a:buNone/>
            </a:pPr>
            <a:r>
              <a:rPr lang="en-US" altLang="en-US" sz="2400" u="sng"/>
              <a:t>Running</a:t>
            </a:r>
            <a:r>
              <a:rPr lang="en-US" altLang="en-US" sz="2400" u="sng">
                <a:latin typeface="Courier New" panose="02070309020205020404" pitchFamily="49" charset="0"/>
              </a:rPr>
              <a:t> make</a:t>
            </a:r>
          </a:p>
          <a:p>
            <a:pPr eaLnBrk="1" hangingPunct="1"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	</a:t>
            </a:r>
            <a:r>
              <a:rPr lang="en-US" altLang="en-US" sz="2400">
                <a:latin typeface="Courier New" panose="02070309020205020404" pitchFamily="49" charset="0"/>
              </a:rPr>
              <a:t>make</a:t>
            </a:r>
          </a:p>
          <a:p>
            <a:pPr eaLnBrk="1" hangingPunct="1"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	</a:t>
            </a:r>
            <a:r>
              <a:rPr lang="en-US" altLang="en-US" sz="2400">
                <a:latin typeface="Courier New" panose="02070309020205020404" pitchFamily="49" charset="0"/>
              </a:rPr>
              <a:t>make –f </a:t>
            </a:r>
            <a:r>
              <a:rPr lang="en-US" altLang="en-US" sz="2400" i="1">
                <a:latin typeface="Courier New" panose="02070309020205020404" pitchFamily="49" charset="0"/>
              </a:rPr>
              <a:t>filename </a:t>
            </a:r>
            <a:r>
              <a:rPr lang="en-US" altLang="en-US" sz="2400" i="1"/>
              <a:t>– </a:t>
            </a:r>
            <a:r>
              <a:rPr lang="en-US" altLang="en-US" sz="2400"/>
              <a:t>if the name of your file is not  “makefile” or “Makefile”</a:t>
            </a:r>
          </a:p>
          <a:p>
            <a:pPr eaLnBrk="1" hangingPunct="1">
              <a:buFontTx/>
              <a:buNone/>
            </a:pPr>
            <a:endParaRPr lang="en-US" altLang="en-US" sz="2400" i="1">
              <a:latin typeface="Courier New" panose="02070309020205020404" pitchFamily="49" charset="0"/>
            </a:endParaRPr>
          </a:p>
          <a:p>
            <a:pPr eaLnBrk="1" hangingPunct="1"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 	make </a:t>
            </a:r>
            <a:r>
              <a:rPr lang="en-US" altLang="en-US" sz="2400" i="1">
                <a:latin typeface="Courier New" panose="02070309020205020404" pitchFamily="49" charset="0"/>
              </a:rPr>
              <a:t>target_name </a:t>
            </a:r>
            <a:r>
              <a:rPr lang="en-US" altLang="en-US" sz="2400"/>
              <a:t>– if you want to make a target that is not the first one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0C5FD5-2D39-0F4D-9D1C-1B01214CC802}"/>
              </a:ext>
            </a:extLst>
          </p:cNvPr>
          <p:cNvSpPr/>
          <p:nvPr/>
        </p:nvSpPr>
        <p:spPr>
          <a:xfrm>
            <a:off x="6609896" y="1759004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0743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F1D70B36-1BB8-B248-97CE-95C3D36276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DDDDDD"/>
          </a:solidFill>
        </p:spPr>
        <p:txBody>
          <a:bodyPr/>
          <a:lstStyle/>
          <a:p>
            <a:pPr eaLnBrk="1" hangingPunct="1">
              <a:defRPr/>
            </a:pPr>
            <a:r>
              <a:rPr lang="en-US" altLang="en-US" sz="4000">
                <a:effectLst>
                  <a:outerShdw blurRad="38100" dist="38100" dir="2700000" algn="tl">
                    <a:srgbClr val="FFFFFF"/>
                  </a:outerShdw>
                </a:effectLst>
              </a:rPr>
              <a:t>Sample makefile</a:t>
            </a:r>
          </a:p>
        </p:txBody>
      </p:sp>
      <p:sp>
        <p:nvSpPr>
          <p:cNvPr id="21506" name="Rectangle 3">
            <a:extLst>
              <a:ext uri="{FF2B5EF4-FFF2-40B4-BE49-F238E27FC236}">
                <a16:creationId xmlns:a16="http://schemas.microsoft.com/office/drawing/2014/main" id="{B8705DC7-2DD0-0A41-A556-05E264387BDA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228600" y="914400"/>
            <a:ext cx="8915400" cy="5791200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lnSpc>
                <a:spcPct val="90000"/>
              </a:lnSpc>
              <a:buFont typeface="Wingdings" pitchFamily="2" charset="2"/>
              <a:buChar char="Ø"/>
            </a:pPr>
            <a:r>
              <a:rPr lang="en-US" altLang="en-US" sz="2400" u="sng"/>
              <a:t>Makefiles main element is called a </a:t>
            </a:r>
            <a:r>
              <a:rPr lang="en-US" altLang="en-US" sz="2400" i="1" u="sng"/>
              <a:t>rule</a:t>
            </a:r>
            <a:r>
              <a:rPr lang="en-US" altLang="en-US" sz="2400" u="sng"/>
              <a:t>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400">
              <a:latin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400" b="1">
              <a:latin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400">
              <a:latin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400">
              <a:latin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 b="1" u="sng"/>
              <a:t>Example: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my_prog : eval.o main.o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	g++ -o my_prog eval.o main.o  	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1400">
              <a:latin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eval.o : eval.c eval.h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	g++ -c eval.c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main.o : main.c eval.h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	g++ -c main.c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_________________________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600">
                <a:latin typeface="Courier New" panose="02070309020205020404" pitchFamily="49" charset="0"/>
              </a:rPr>
              <a:t># -o to specify executable file name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600">
                <a:latin typeface="Courier New" panose="02070309020205020404" pitchFamily="49" charset="0"/>
              </a:rPr>
              <a:t># -c to compile only (no linking)</a:t>
            </a:r>
          </a:p>
        </p:txBody>
      </p:sp>
      <p:sp>
        <p:nvSpPr>
          <p:cNvPr id="21507" name="Text Box 5">
            <a:extLst>
              <a:ext uri="{FF2B5EF4-FFF2-40B4-BE49-F238E27FC236}">
                <a16:creationId xmlns:a16="http://schemas.microsoft.com/office/drawing/2014/main" id="{EAC89D97-3D3E-FB4D-9BBB-45D6371952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524000"/>
            <a:ext cx="7772400" cy="1143000"/>
          </a:xfrm>
          <a:prstGeom prst="rect">
            <a:avLst/>
          </a:prstGeom>
          <a:solidFill>
            <a:srgbClr val="DDDDDD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target : dependencies</a:t>
            </a:r>
          </a:p>
          <a:p>
            <a:pPr eaLnBrk="1" hangingPunct="1">
              <a:buFontTx/>
              <a:buNone/>
            </a:pPr>
            <a:r>
              <a:rPr lang="en-US" altLang="en-US" sz="2400" b="1">
                <a:latin typeface="Courier New" panose="02070309020205020404" pitchFamily="49" charset="0"/>
              </a:rPr>
              <a:t>TAB</a:t>
            </a:r>
            <a:r>
              <a:rPr lang="en-US" altLang="en-US" sz="2400">
                <a:latin typeface="Courier New" panose="02070309020205020404" pitchFamily="49" charset="0"/>
              </a:rPr>
              <a:t> 	commands			#shell commands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B5E7F73-8F1A-8B47-9F10-87D6C8913093}"/>
              </a:ext>
            </a:extLst>
          </p:cNvPr>
          <p:cNvSpPr/>
          <p:nvPr/>
        </p:nvSpPr>
        <p:spPr>
          <a:xfrm>
            <a:off x="5910649" y="3859306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0500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FBC8651A-5FA3-D741-8CA9-383E31F244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DDDDDD"/>
          </a:solidFill>
        </p:spPr>
        <p:txBody>
          <a:bodyPr/>
          <a:lstStyle/>
          <a:p>
            <a:pPr eaLnBrk="1" hangingPunct="1">
              <a:defRPr/>
            </a:pPr>
            <a:r>
              <a:rPr lang="en-US" altLang="en-US" sz="4000"/>
              <a:t> </a:t>
            </a:r>
            <a:r>
              <a:rPr lang="en-US" altLang="en-US" sz="4000">
                <a:effectLst>
                  <a:outerShdw blurRad="38100" dist="38100" dir="2700000" algn="tl">
                    <a:srgbClr val="FFFFFF"/>
                  </a:outerShdw>
                </a:effectLst>
              </a:rPr>
              <a:t>Implicit rules</a:t>
            </a:r>
          </a:p>
        </p:txBody>
      </p:sp>
      <p:sp>
        <p:nvSpPr>
          <p:cNvPr id="23554" name="Rectangle 3">
            <a:extLst>
              <a:ext uri="{FF2B5EF4-FFF2-40B4-BE49-F238E27FC236}">
                <a16:creationId xmlns:a16="http://schemas.microsoft.com/office/drawing/2014/main" id="{45AE658E-C458-5146-A8CF-9E7ED7766158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228600" y="838200"/>
            <a:ext cx="8915400" cy="5791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Char char="Ø"/>
            </a:pPr>
            <a:r>
              <a:rPr lang="en-US" altLang="en-US" sz="2400"/>
              <a:t>Implicit rules are standard ways for making one type of file from another type.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Ø"/>
            </a:pPr>
            <a:r>
              <a:rPr lang="en-US" altLang="en-US" sz="2400"/>
              <a:t>There are numerous rules for making an </a:t>
            </a:r>
            <a:r>
              <a:rPr lang="en-US" altLang="en-US" sz="2400" b="1" i="1"/>
              <a:t>.o</a:t>
            </a:r>
            <a:r>
              <a:rPr lang="en-US" altLang="en-US" sz="2400"/>
              <a:t> file </a:t>
            </a:r>
            <a:r>
              <a:rPr lang="en-US" altLang="en-US" sz="2400" i="1"/>
              <a:t>–</a:t>
            </a:r>
            <a:r>
              <a:rPr lang="en-US" altLang="en-US" sz="2400"/>
              <a:t> from a </a:t>
            </a:r>
            <a:r>
              <a:rPr lang="en-US" altLang="en-US" sz="2400" b="1" i="1"/>
              <a:t>.c</a:t>
            </a:r>
            <a:r>
              <a:rPr lang="en-US" altLang="en-US" sz="2400"/>
              <a:t> file, a </a:t>
            </a:r>
            <a:r>
              <a:rPr lang="en-US" altLang="en-US" sz="2400" b="1" i="1">
                <a:latin typeface="Times" pitchFamily="2" charset="0"/>
              </a:rPr>
              <a:t>.p</a:t>
            </a:r>
            <a:r>
              <a:rPr lang="en-US" altLang="en-US" sz="2400"/>
              <a:t> file, etc. </a:t>
            </a:r>
            <a:r>
              <a:rPr lang="en-US" altLang="en-US" sz="2400">
                <a:latin typeface="Courier New" panose="02070309020205020404" pitchFamily="49" charset="0"/>
              </a:rPr>
              <a:t>make</a:t>
            </a:r>
            <a:r>
              <a:rPr lang="en-US" altLang="en-US" sz="2400"/>
              <a:t> applies the first rule it meets.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Ø"/>
            </a:pPr>
            <a:r>
              <a:rPr lang="en-US" altLang="en-US" sz="2400"/>
              <a:t>If you have not defined a rule for a given object file, </a:t>
            </a:r>
            <a:r>
              <a:rPr lang="en-US" altLang="en-US" sz="2400">
                <a:latin typeface="Courier New" panose="02070309020205020404" pitchFamily="49" charset="0"/>
              </a:rPr>
              <a:t>make</a:t>
            </a:r>
            <a:r>
              <a:rPr lang="en-US" altLang="en-US" sz="2400"/>
              <a:t> will apply an implicit rule for it.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/>
              <a:t>	</a:t>
            </a:r>
            <a:endParaRPr lang="en-US" altLang="en-US" sz="2400">
              <a:latin typeface="Courier New" panose="02070309020205020404" pitchFamily="49" charset="0"/>
            </a:endParaRPr>
          </a:p>
          <a:p>
            <a:pPr eaLnBrk="1" hangingPunct="1">
              <a:buFontTx/>
              <a:buNone/>
            </a:pPr>
            <a:r>
              <a:rPr lang="en-US" altLang="en-US" sz="2000" b="1" u="sng"/>
              <a:t>Example:</a:t>
            </a:r>
            <a:endParaRPr lang="en-US" altLang="en-US" sz="2000" u="sng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b="1"/>
              <a:t>	</a:t>
            </a:r>
            <a:r>
              <a:rPr lang="en-US" altLang="en-US" sz="2000"/>
              <a:t>Our makefile				The way </a:t>
            </a:r>
            <a:r>
              <a:rPr lang="en-US" altLang="en-US" sz="2000">
                <a:latin typeface="Courier New" panose="02070309020205020404" pitchFamily="49" charset="0"/>
              </a:rPr>
              <a:t>make</a:t>
            </a:r>
            <a:r>
              <a:rPr lang="en-US" altLang="en-US" sz="2000"/>
              <a:t> understands it</a:t>
            </a:r>
            <a:endParaRPr lang="en-US" altLang="en-US" sz="2800" u="sng"/>
          </a:p>
          <a:p>
            <a:pPr eaLnBrk="1" hangingPunct="1">
              <a:buFontTx/>
              <a:buNone/>
            </a:pPr>
            <a:endParaRPr lang="en-US" altLang="en-US" sz="1800" b="1">
              <a:latin typeface="Courier New" panose="02070309020205020404" pitchFamily="49" charset="0"/>
            </a:endParaRPr>
          </a:p>
          <a:p>
            <a:pPr eaLnBrk="1" hangingPunct="1">
              <a:buFontTx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my_prog : eval.o main.o</a:t>
            </a:r>
          </a:p>
          <a:p>
            <a:pPr eaLnBrk="1" hangingPunct="1">
              <a:buFontTx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	$(C) -o my_prog $(OBJS)</a:t>
            </a:r>
          </a:p>
          <a:p>
            <a:pPr eaLnBrk="1" hangingPunct="1">
              <a:buFontTx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$(OBJS) : $(HEADERS)</a:t>
            </a:r>
          </a:p>
        </p:txBody>
      </p:sp>
      <p:sp>
        <p:nvSpPr>
          <p:cNvPr id="23555" name="Text Box 4">
            <a:extLst>
              <a:ext uri="{FF2B5EF4-FFF2-40B4-BE49-F238E27FC236}">
                <a16:creationId xmlns:a16="http://schemas.microsoft.com/office/drawing/2014/main" id="{C7F59A7E-F895-154D-9F0D-42D70DDA49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2499" y="4622335"/>
            <a:ext cx="4419600" cy="2347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1800" b="1" dirty="0" err="1">
                <a:latin typeface="Courier New" panose="02070309020205020404" pitchFamily="49" charset="0"/>
              </a:rPr>
              <a:t>my_prog</a:t>
            </a:r>
            <a:r>
              <a:rPr lang="en-US" altLang="en-US" sz="1800" b="1" dirty="0">
                <a:latin typeface="Courier New" panose="02070309020205020404" pitchFamily="49" charset="0"/>
              </a:rPr>
              <a:t> : </a:t>
            </a:r>
            <a:r>
              <a:rPr lang="en-US" altLang="en-US" sz="1800" b="1" dirty="0" err="1">
                <a:latin typeface="Courier New" panose="02070309020205020404" pitchFamily="49" charset="0"/>
              </a:rPr>
              <a:t>eval.o</a:t>
            </a:r>
            <a:r>
              <a:rPr lang="en-US" altLang="en-US" sz="1800" b="1" dirty="0">
                <a:latin typeface="Courier New" panose="02070309020205020404" pitchFamily="49" charset="0"/>
              </a:rPr>
              <a:t> </a:t>
            </a:r>
            <a:r>
              <a:rPr lang="en-US" altLang="en-US" sz="1800" b="1" dirty="0" err="1">
                <a:latin typeface="Courier New" panose="02070309020205020404" pitchFamily="49" charset="0"/>
              </a:rPr>
              <a:t>main.o</a:t>
            </a:r>
            <a:endParaRPr lang="en-US" altLang="en-US" sz="1800" b="1" dirty="0">
              <a:latin typeface="Courier New" panose="02070309020205020404" pitchFamily="49" charset="0"/>
            </a:endParaRPr>
          </a:p>
          <a:p>
            <a:pPr eaLnBrk="1" hangingPunct="1"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</a:rPr>
              <a:t>	$(C) -o </a:t>
            </a:r>
            <a:r>
              <a:rPr lang="en-US" altLang="en-US" sz="1800" b="1" dirty="0" err="1">
                <a:latin typeface="Courier New" panose="02070309020205020404" pitchFamily="49" charset="0"/>
              </a:rPr>
              <a:t>my_prog</a:t>
            </a:r>
            <a:r>
              <a:rPr lang="en-US" altLang="en-US" sz="1800" b="1" dirty="0">
                <a:latin typeface="Courier New" panose="02070309020205020404" pitchFamily="49" charset="0"/>
              </a:rPr>
              <a:t> $(OBJS)</a:t>
            </a:r>
          </a:p>
          <a:p>
            <a:pPr eaLnBrk="1" hangingPunct="1"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</a:rPr>
              <a:t>$(OBJS) : $(HEADERS)</a:t>
            </a:r>
          </a:p>
          <a:p>
            <a:pPr eaLnBrk="1" hangingPunct="1">
              <a:buFontTx/>
              <a:buNone/>
            </a:pPr>
            <a:r>
              <a:rPr lang="en-US" altLang="en-US" sz="1800" b="1" dirty="0" err="1">
                <a:latin typeface="Courier New" panose="02070309020205020404" pitchFamily="49" charset="0"/>
              </a:rPr>
              <a:t>eval.o</a:t>
            </a:r>
            <a:r>
              <a:rPr lang="en-US" altLang="en-US" sz="1800" b="1" dirty="0">
                <a:latin typeface="Courier New" panose="02070309020205020404" pitchFamily="49" charset="0"/>
              </a:rPr>
              <a:t> : </a:t>
            </a:r>
            <a:r>
              <a:rPr lang="en-US" altLang="en-US" sz="1800" b="1" dirty="0" err="1">
                <a:latin typeface="Courier New" panose="02070309020205020404" pitchFamily="49" charset="0"/>
              </a:rPr>
              <a:t>eval.c</a:t>
            </a:r>
            <a:r>
              <a:rPr lang="en-US" altLang="en-US" sz="1800" b="1" dirty="0">
                <a:latin typeface="Courier New" panose="02070309020205020404" pitchFamily="49" charset="0"/>
              </a:rPr>
              <a:t> </a:t>
            </a:r>
          </a:p>
          <a:p>
            <a:pPr eaLnBrk="1" hangingPunct="1"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</a:rPr>
              <a:t>	$(C) -c </a:t>
            </a:r>
            <a:r>
              <a:rPr lang="en-US" altLang="en-US" sz="1800" b="1" dirty="0" err="1">
                <a:latin typeface="Courier New" panose="02070309020205020404" pitchFamily="49" charset="0"/>
              </a:rPr>
              <a:t>eval.c</a:t>
            </a:r>
            <a:r>
              <a:rPr lang="en-US" altLang="en-US" sz="1800" b="1" dirty="0">
                <a:latin typeface="Courier New" panose="02070309020205020404" pitchFamily="49" charset="0"/>
              </a:rPr>
              <a:t>	   </a:t>
            </a:r>
          </a:p>
          <a:p>
            <a:pPr eaLnBrk="1" hangingPunct="1">
              <a:buFontTx/>
              <a:buNone/>
            </a:pPr>
            <a:r>
              <a:rPr lang="en-US" altLang="en-US" sz="1800" b="1" dirty="0" err="1">
                <a:latin typeface="Courier New" panose="02070309020205020404" pitchFamily="49" charset="0"/>
              </a:rPr>
              <a:t>main.o</a:t>
            </a:r>
            <a:r>
              <a:rPr lang="en-US" altLang="en-US" sz="1800" b="1" dirty="0">
                <a:latin typeface="Courier New" panose="02070309020205020404" pitchFamily="49" charset="0"/>
              </a:rPr>
              <a:t> : </a:t>
            </a:r>
            <a:r>
              <a:rPr lang="en-US" altLang="en-US" sz="1800" b="1" dirty="0" err="1">
                <a:latin typeface="Courier New" panose="02070309020205020404" pitchFamily="49" charset="0"/>
              </a:rPr>
              <a:t>main.c</a:t>
            </a:r>
            <a:endParaRPr lang="en-US" altLang="en-US" sz="1800" b="1" dirty="0">
              <a:latin typeface="Courier New" panose="02070309020205020404" pitchFamily="49" charset="0"/>
            </a:endParaRPr>
          </a:p>
          <a:p>
            <a:pPr eaLnBrk="1" hangingPunct="1"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</a:rPr>
              <a:t>	$(C) -c </a:t>
            </a:r>
            <a:r>
              <a:rPr lang="en-US" altLang="en-US" sz="1800" b="1" dirty="0" err="1">
                <a:latin typeface="Courier New" panose="02070309020205020404" pitchFamily="49" charset="0"/>
              </a:rPr>
              <a:t>main.c</a:t>
            </a:r>
            <a:r>
              <a:rPr lang="en-US" altLang="en-US" sz="1600" dirty="0">
                <a:latin typeface="Courier New" panose="02070309020205020404" pitchFamily="49" charset="0"/>
              </a:rPr>
              <a:t>        </a:t>
            </a:r>
          </a:p>
        </p:txBody>
      </p:sp>
      <p:sp>
        <p:nvSpPr>
          <p:cNvPr id="23556" name="Line 5">
            <a:extLst>
              <a:ext uri="{FF2B5EF4-FFF2-40B4-BE49-F238E27FC236}">
                <a16:creationId xmlns:a16="http://schemas.microsoft.com/office/drawing/2014/main" id="{349D4F46-F009-8248-812F-9D1A7780C1E8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8600" y="54102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57" name="Line 8">
            <a:extLst>
              <a:ext uri="{FF2B5EF4-FFF2-40B4-BE49-F238E27FC236}">
                <a16:creationId xmlns:a16="http://schemas.microsoft.com/office/drawing/2014/main" id="{556F7656-DACF-5340-A956-F04DA0D37C3F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8600" y="6019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58" name="Line 9">
            <a:extLst>
              <a:ext uri="{FF2B5EF4-FFF2-40B4-BE49-F238E27FC236}">
                <a16:creationId xmlns:a16="http://schemas.microsoft.com/office/drawing/2014/main" id="{9A69F17A-A72B-C14A-B633-DCE769FC512C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8200" y="3886200"/>
            <a:ext cx="0" cy="266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59" name="Line 10">
            <a:extLst>
              <a:ext uri="{FF2B5EF4-FFF2-40B4-BE49-F238E27FC236}">
                <a16:creationId xmlns:a16="http://schemas.microsoft.com/office/drawing/2014/main" id="{EBD05EC8-C60F-F34D-83BA-F9B53D0AE4B5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4114800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5B9B143-FB87-1C46-B8CE-7772AC49579B}"/>
              </a:ext>
            </a:extLst>
          </p:cNvPr>
          <p:cNvSpPr/>
          <p:nvPr/>
        </p:nvSpPr>
        <p:spPr>
          <a:xfrm>
            <a:off x="5708943" y="3084046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6118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6DA15-FBA6-E045-B7DB-92557D2D0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Standard</a:t>
            </a:r>
            <a:r>
              <a:rPr lang="zh-CN" altLang="en-US" dirty="0"/>
              <a:t> </a:t>
            </a:r>
            <a:r>
              <a:rPr lang="en-US" altLang="zh-CN" dirty="0"/>
              <a:t>IO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7691E-84A1-9F4C-8E65-E6FF80C5B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7BE78-B62A-4140-AA4B-1B6B112E8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CS-392-A Systems Programming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D194C-2267-0542-9CA5-7356DF272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49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F5FF231-0500-7A4E-BCBC-DE26E4A17799}"/>
              </a:ext>
            </a:extLst>
          </p:cNvPr>
          <p:cNvSpPr/>
          <p:nvPr/>
        </p:nvSpPr>
        <p:spPr>
          <a:xfrm>
            <a:off x="182202" y="454640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517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6DA15-FBA6-E045-B7DB-92557D2D0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</a:t>
            </a:r>
            <a:r>
              <a:rPr lang="en-US" altLang="zh-CN" dirty="0"/>
              <a:t>OBJECTIVES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E73BA-78E2-5C4C-9CE9-D355F990D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732" y="1308472"/>
            <a:ext cx="8016730" cy="482346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 Linux environments (including Linux commands)</a:t>
            </a:r>
          </a:p>
          <a:p>
            <a:pPr>
              <a:buFont typeface="Wingdings" pitchFamily="2" charset="2"/>
              <a:buChar char="Ø"/>
            </a:pP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C programs that conform to the specification of Linux platform. Include C grammars, compiling, and linking.</a:t>
            </a:r>
          </a:p>
          <a:p>
            <a:pPr>
              <a:buFont typeface="Wingdings" pitchFamily="2" charset="2"/>
              <a:buChar char="Ø"/>
            </a:pP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Makefiles, debugging tools like gdb, and version control (github or something similar).</a:t>
            </a:r>
          </a:p>
          <a:p>
            <a:pPr>
              <a:buFont typeface="Wingdings" pitchFamily="2" charset="2"/>
              <a:buChar char="Ø"/>
            </a:pP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applications that perform file access.</a:t>
            </a:r>
          </a:p>
          <a:p>
            <a:pPr>
              <a:buFont typeface="Wingdings" pitchFamily="2" charset="2"/>
              <a:buChar char="Ø"/>
            </a:pP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client/server based application using sockets.</a:t>
            </a:r>
          </a:p>
          <a:p>
            <a:pPr>
              <a:buFont typeface="Wingdings" pitchFamily="2" charset="2"/>
              <a:buChar char="Ø"/>
            </a:pP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applications that create new processes and communicate with each other through pipes and signals. Understand the different states of a process.</a:t>
            </a:r>
          </a:p>
          <a:p>
            <a:pPr>
              <a:buFont typeface="Wingdings" pitchFamily="2" charset="2"/>
              <a:buChar char="Ø"/>
            </a:pP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 system calls, memory management, and user permissions (including setUID/setGID).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7691E-84A1-9F4C-8E65-E6FF80C5B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7BE78-B62A-4140-AA4B-1B6B112E8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CS-392-A Systems Programming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D194C-2267-0542-9CA5-7356DF272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F5FF231-0500-7A4E-BCBC-DE26E4A17799}"/>
              </a:ext>
            </a:extLst>
          </p:cNvPr>
          <p:cNvSpPr/>
          <p:nvPr/>
        </p:nvSpPr>
        <p:spPr>
          <a:xfrm>
            <a:off x="182202" y="454640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625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7DA25-B012-3249-96D7-1770D2010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Standard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E448A-6637-7240-89D4-338B773C5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201</a:t>
            </a:r>
            <a:r>
              <a:rPr lang="en-US" altLang="zh-CN"/>
              <a:t>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5A8F4-5B49-B94C-9F58-541800AE5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CS-392 Systems Programming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4E91E-87DC-384E-BDF6-D38B6998E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50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E0D7B0B-1612-8D4B-A3F2-25E4DF99E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595" y="3088216"/>
            <a:ext cx="4964401" cy="3324459"/>
          </a:xfrm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r>
              <a:rPr lang="en-US" altLang="zh-CN" i="1" dirty="0">
                <a:solidFill>
                  <a:srgbClr val="00B050"/>
                </a:solidFill>
              </a:rPr>
              <a:t>//</a:t>
            </a:r>
            <a:r>
              <a:rPr lang="zh-CN" altLang="en-US" i="1" dirty="0">
                <a:solidFill>
                  <a:srgbClr val="00B050"/>
                </a:solidFill>
              </a:rPr>
              <a:t> </a:t>
            </a:r>
            <a:r>
              <a:rPr lang="en-US" altLang="zh-CN" i="1" dirty="0" err="1">
                <a:solidFill>
                  <a:srgbClr val="00B050"/>
                </a:solidFill>
              </a:rPr>
              <a:t>hello.c</a:t>
            </a:r>
            <a:endParaRPr lang="en-US" altLang="zh-CN" i="1" dirty="0">
              <a:solidFill>
                <a:srgbClr val="00B050"/>
              </a:solidFill>
            </a:endParaRPr>
          </a:p>
          <a:p>
            <a:r>
              <a:rPr lang="en-US" altLang="zh-CN" dirty="0"/>
              <a:t>#include&lt;</a:t>
            </a:r>
            <a:r>
              <a:rPr lang="en-US" altLang="zh-CN" dirty="0" err="1"/>
              <a:t>stdio.h</a:t>
            </a:r>
            <a:r>
              <a:rPr lang="en-US" altLang="zh-CN" dirty="0"/>
              <a:t>&gt;</a:t>
            </a:r>
          </a:p>
          <a:p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/>
              <a:t>main(</a:t>
            </a:r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 err="1"/>
              <a:t>argc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char</a:t>
            </a:r>
            <a:r>
              <a:rPr lang="zh-CN" altLang="en-US" dirty="0"/>
              <a:t> ** </a:t>
            </a:r>
            <a:r>
              <a:rPr lang="en-US" altLang="zh-CN" dirty="0" err="1"/>
              <a:t>argv</a:t>
            </a:r>
            <a:r>
              <a:rPr lang="en-US" altLang="zh-CN" dirty="0"/>
              <a:t>){</a:t>
            </a:r>
          </a:p>
          <a:p>
            <a:pPr marL="201168" lvl="1" indent="0"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/>
              <a:t>var0;</a:t>
            </a:r>
          </a:p>
          <a:p>
            <a:pPr marL="201168" lvl="1" indent="0">
              <a:buNone/>
            </a:pPr>
            <a:r>
              <a:rPr lang="en-US" altLang="zh-CN" dirty="0"/>
              <a:t>	char</a:t>
            </a:r>
            <a:r>
              <a:rPr lang="zh-CN" altLang="en-US" dirty="0"/>
              <a:t> </a:t>
            </a:r>
            <a:r>
              <a:rPr lang="en-US" altLang="zh-CN" dirty="0" err="1"/>
              <a:t>str</a:t>
            </a:r>
            <a:r>
              <a:rPr lang="en-US" altLang="zh-CN" dirty="0"/>
              <a:t>[20];</a:t>
            </a:r>
          </a:p>
          <a:p>
            <a:pPr marL="201168" lvl="1" indent="0"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scanf</a:t>
            </a:r>
            <a:r>
              <a:rPr lang="en-US" altLang="zh-CN" dirty="0"/>
              <a:t>(“%d”,</a:t>
            </a:r>
            <a:r>
              <a:rPr lang="zh-CN" altLang="en-US" dirty="0"/>
              <a:t> </a:t>
            </a:r>
            <a:r>
              <a:rPr lang="en-US" altLang="zh-CN" dirty="0"/>
              <a:t>&amp;var0)</a:t>
            </a:r>
          </a:p>
          <a:p>
            <a:pPr marL="201168" lvl="1" indent="0">
              <a:buNone/>
            </a:pPr>
            <a:r>
              <a:rPr lang="en-US" altLang="zh-CN" sz="3300" b="1" dirty="0"/>
              <a:t>	</a:t>
            </a:r>
            <a:r>
              <a:rPr lang="en-US" altLang="zh-CN" sz="3300" b="1" i="1" dirty="0">
                <a:solidFill>
                  <a:srgbClr val="FF0000"/>
                </a:solidFill>
              </a:rPr>
              <a:t>//why</a:t>
            </a:r>
            <a:r>
              <a:rPr lang="zh-CN" altLang="en-US" sz="3300" b="1" i="1" dirty="0">
                <a:solidFill>
                  <a:srgbClr val="FF0000"/>
                </a:solidFill>
              </a:rPr>
              <a:t> </a:t>
            </a:r>
            <a:r>
              <a:rPr lang="en-US" altLang="zh-CN" sz="3300" b="1" i="1" dirty="0">
                <a:solidFill>
                  <a:srgbClr val="FF0000"/>
                </a:solidFill>
              </a:rPr>
              <a:t>&amp;</a:t>
            </a:r>
            <a:r>
              <a:rPr lang="zh-CN" altLang="en-US" sz="3300" b="1" i="1" dirty="0">
                <a:solidFill>
                  <a:srgbClr val="FF0000"/>
                </a:solidFill>
              </a:rPr>
              <a:t> </a:t>
            </a:r>
            <a:r>
              <a:rPr lang="en-US" altLang="zh-CN" sz="3300" b="1" i="1" dirty="0">
                <a:solidFill>
                  <a:srgbClr val="FF0000"/>
                </a:solidFill>
              </a:rPr>
              <a:t>operator</a:t>
            </a:r>
          </a:p>
          <a:p>
            <a:pPr marL="201168" lvl="1" indent="0"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scanf</a:t>
            </a:r>
            <a:r>
              <a:rPr lang="en-US" altLang="zh-CN" dirty="0"/>
              <a:t>(“%s”,</a:t>
            </a:r>
            <a:r>
              <a:rPr lang="zh-CN" altLang="en-US" dirty="0"/>
              <a:t> </a:t>
            </a:r>
            <a:r>
              <a:rPr lang="en-US" altLang="zh-CN" dirty="0" err="1"/>
              <a:t>str</a:t>
            </a:r>
            <a:r>
              <a:rPr lang="en-US" altLang="zh-CN" dirty="0"/>
              <a:t>);	</a:t>
            </a:r>
          </a:p>
          <a:p>
            <a:pPr marL="201168" lvl="1" indent="0">
              <a:buNone/>
            </a:pPr>
            <a:r>
              <a:rPr lang="en-US" altLang="zh-CN" dirty="0"/>
              <a:t>	</a:t>
            </a:r>
            <a:r>
              <a:rPr lang="en-US" altLang="zh-CN" dirty="0" err="1">
                <a:solidFill>
                  <a:schemeClr val="tx1"/>
                </a:solidFill>
              </a:rPr>
              <a:t>scanf</a:t>
            </a:r>
            <a:r>
              <a:rPr lang="en-US" altLang="zh-CN" dirty="0">
                <a:solidFill>
                  <a:schemeClr val="tx1"/>
                </a:solidFill>
              </a:rPr>
              <a:t>(“%</a:t>
            </a:r>
            <a:r>
              <a:rPr lang="en-US" altLang="zh-CN" dirty="0" err="1">
                <a:solidFill>
                  <a:schemeClr val="tx1"/>
                </a:solidFill>
              </a:rPr>
              <a:t>d%s</a:t>
            </a:r>
            <a:r>
              <a:rPr lang="en-US" altLang="zh-CN" dirty="0">
                <a:solidFill>
                  <a:schemeClr val="tx1"/>
                </a:solidFill>
              </a:rPr>
              <a:t>”,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&amp;var0,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str</a:t>
            </a:r>
            <a:r>
              <a:rPr lang="en-US" altLang="zh-CN" dirty="0">
                <a:solidFill>
                  <a:schemeClr val="tx1"/>
                </a:solidFill>
              </a:rPr>
              <a:t>);</a:t>
            </a:r>
          </a:p>
          <a:p>
            <a:pPr marL="201168" lvl="1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dirty="0"/>
              <a:t>return</a:t>
            </a:r>
            <a:r>
              <a:rPr lang="zh-CN" altLang="en-US" dirty="0"/>
              <a:t> </a:t>
            </a:r>
            <a:r>
              <a:rPr lang="en-US" altLang="zh-CN" dirty="0"/>
              <a:t>1;</a:t>
            </a:r>
          </a:p>
          <a:p>
            <a:pPr marL="201168" lvl="1" indent="0">
              <a:buNone/>
            </a:pPr>
            <a:r>
              <a:rPr lang="en-US" altLang="zh-CN" dirty="0"/>
              <a:t>}</a:t>
            </a:r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35080831-9379-1B4F-ABE8-D6D723A0D36B}"/>
              </a:ext>
            </a:extLst>
          </p:cNvPr>
          <p:cNvSpPr txBox="1">
            <a:spLocks/>
          </p:cNvSpPr>
          <p:nvPr/>
        </p:nvSpPr>
        <p:spPr>
          <a:xfrm>
            <a:off x="237843" y="1252464"/>
            <a:ext cx="8798943" cy="482346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In Linux,</a:t>
            </a:r>
            <a:r>
              <a:rPr lang="zh-CN" altLang="en-US" dirty="0"/>
              <a:t> </a:t>
            </a:r>
            <a:r>
              <a:rPr lang="en-US" altLang="zh-CN" dirty="0"/>
              <a:t>stdin is defined by the POSIX standard. </a:t>
            </a:r>
          </a:p>
          <a:p>
            <a:pPr>
              <a:buFont typeface="Wingdings" pitchFamily="2" charset="2"/>
              <a:buChar char="Ø"/>
            </a:pPr>
            <a:r>
              <a:rPr lang="en-US" altLang="zh-CN" dirty="0"/>
              <a:t>Its default file descriptor number is 0. In the terminal, standard input defaults to the user’s keyboard.</a:t>
            </a:r>
          </a:p>
          <a:p>
            <a:pPr>
              <a:buFont typeface="Wingdings" pitchFamily="2" charset="2"/>
              <a:buChar char="Ø"/>
            </a:pPr>
            <a:r>
              <a:rPr lang="zh-CN" altLang="en-US" b="1" dirty="0"/>
              <a:t> </a:t>
            </a:r>
            <a:r>
              <a:rPr lang="fr" b="1" dirty="0" err="1"/>
              <a:t>int</a:t>
            </a:r>
            <a:r>
              <a:rPr lang="fr" b="1" dirty="0"/>
              <a:t> </a:t>
            </a:r>
            <a:r>
              <a:rPr lang="fr" b="1" dirty="0" err="1"/>
              <a:t>scanf</a:t>
            </a:r>
            <a:r>
              <a:rPr lang="fr" b="1" dirty="0"/>
              <a:t>(</a:t>
            </a:r>
            <a:r>
              <a:rPr lang="fr" b="1" dirty="0" err="1"/>
              <a:t>const</a:t>
            </a:r>
            <a:r>
              <a:rPr lang="fr" b="1" dirty="0"/>
              <a:t> char *</a:t>
            </a:r>
            <a:r>
              <a:rPr lang="fr" i="1" dirty="0"/>
              <a:t>format</a:t>
            </a:r>
            <a:r>
              <a:rPr lang="fr" b="1" dirty="0"/>
              <a:t>, ...);</a:t>
            </a: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2966C9-0043-1940-B1FF-84C4EA2D23FA}"/>
              </a:ext>
            </a:extLst>
          </p:cNvPr>
          <p:cNvSpPr/>
          <p:nvPr/>
        </p:nvSpPr>
        <p:spPr>
          <a:xfrm>
            <a:off x="5438898" y="2856973"/>
            <a:ext cx="2149433" cy="4135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Libc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scanf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478C8A-083A-4D4C-B972-4DF29CF32472}"/>
              </a:ext>
            </a:extLst>
          </p:cNvPr>
          <p:cNvSpPr/>
          <p:nvPr/>
        </p:nvSpPr>
        <p:spPr>
          <a:xfrm>
            <a:off x="5438898" y="3654339"/>
            <a:ext cx="2149433" cy="4135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Syscall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read(</a:t>
            </a:r>
            <a:r>
              <a:rPr lang="en-US" altLang="zh-CN" dirty="0" err="1">
                <a:solidFill>
                  <a:schemeClr val="tx1"/>
                </a:solidFill>
              </a:rPr>
              <a:t>fd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=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0)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F410F0-CE0E-884D-962D-972A17BEAA06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6513615" y="3270481"/>
            <a:ext cx="0" cy="38385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462E134-EF30-9544-A364-52E88DC3DB49}"/>
              </a:ext>
            </a:extLst>
          </p:cNvPr>
          <p:cNvSpPr/>
          <p:nvPr/>
        </p:nvSpPr>
        <p:spPr>
          <a:xfrm>
            <a:off x="5438897" y="4477105"/>
            <a:ext cx="2149433" cy="4135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Kernel: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read(</a:t>
            </a:r>
            <a:r>
              <a:rPr lang="en-US" altLang="zh-CN" dirty="0" err="1">
                <a:solidFill>
                  <a:schemeClr val="tx1"/>
                </a:solidFill>
              </a:rPr>
              <a:t>fd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=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0)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19B4BB2-552C-9A40-B00B-874E1B23511B}"/>
              </a:ext>
            </a:extLst>
          </p:cNvPr>
          <p:cNvCxnSpPr>
            <a:stCxn id="12" idx="2"/>
            <a:endCxn id="16" idx="0"/>
          </p:cNvCxnSpPr>
          <p:nvPr/>
        </p:nvCxnSpPr>
        <p:spPr>
          <a:xfrm flipH="1">
            <a:off x="6513614" y="4067847"/>
            <a:ext cx="1" cy="40925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06EF1C-1D48-B047-93C1-780918A39FEC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6513613" y="4890613"/>
            <a:ext cx="1" cy="3796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A9D8BB8-0083-C742-BB57-B9E6681E2E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052" b="28687"/>
          <a:stretch/>
        </p:blipFill>
        <p:spPr>
          <a:xfrm>
            <a:off x="5703984" y="5228281"/>
            <a:ext cx="1619258" cy="7005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57783C-A200-1B45-8471-F991FDE38DA0}"/>
              </a:ext>
            </a:extLst>
          </p:cNvPr>
          <p:cNvSpPr txBox="1"/>
          <p:nvPr/>
        </p:nvSpPr>
        <p:spPr>
          <a:xfrm>
            <a:off x="5821881" y="5364625"/>
            <a:ext cx="138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Hello,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World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C3A703B-4757-F148-977F-333120CCEAA2}"/>
              </a:ext>
            </a:extLst>
          </p:cNvPr>
          <p:cNvSpPr/>
          <p:nvPr/>
        </p:nvSpPr>
        <p:spPr>
          <a:xfrm>
            <a:off x="6522000" y="702014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5955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93557-14C6-7144-B281-5A5980FC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Standard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F35FC-6A08-104B-A8E3-1D01311E4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altLang="zh-CN" dirty="0" err="1"/>
              <a:t>get</a:t>
            </a:r>
            <a:r>
              <a:rPr lang="en-US" dirty="0" err="1"/>
              <a:t>char</a:t>
            </a:r>
            <a:r>
              <a:rPr lang="en-US" dirty="0"/>
              <a:t>(</a:t>
            </a:r>
            <a:r>
              <a:rPr lang="en-US" altLang="zh-CN" dirty="0"/>
              <a:t>void</a:t>
            </a:r>
            <a:r>
              <a:rPr lang="en-US" dirty="0"/>
              <a:t>);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Returns the next character from the standard input (stdin)</a:t>
            </a: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/>
              <a:t>char *gets(char *</a:t>
            </a:r>
            <a:r>
              <a:rPr lang="en-US" i="1" dirty="0" err="1"/>
              <a:t>s</a:t>
            </a:r>
            <a:r>
              <a:rPr lang="en-US" altLang="zh-CN" i="1" dirty="0" err="1"/>
              <a:t>tr</a:t>
            </a:r>
            <a:r>
              <a:rPr lang="en-US" dirty="0"/>
              <a:t>);</a:t>
            </a:r>
            <a:r>
              <a:rPr lang="zh-CN" altLang="en-US" dirty="0"/>
              <a:t> </a:t>
            </a:r>
            <a:endParaRPr lang="en-US" altLang="zh-CN" dirty="0"/>
          </a:p>
          <a:p>
            <a:pPr lvl="1">
              <a:buFont typeface="Wingdings" pitchFamily="2" charset="2"/>
              <a:buChar char="Ø"/>
            </a:pPr>
            <a:r>
              <a:rPr lang="en-US" altLang="zh-CN" dirty="0"/>
              <a:t>R</a:t>
            </a:r>
            <a:r>
              <a:rPr lang="en-US" dirty="0"/>
              <a:t>eads a line from stdin into the buffer pointed to by </a:t>
            </a:r>
            <a:r>
              <a:rPr lang="en-US" dirty="0" err="1"/>
              <a:t>s</a:t>
            </a:r>
            <a:r>
              <a:rPr lang="en-US" altLang="zh-CN" dirty="0" err="1"/>
              <a:t>tr</a:t>
            </a:r>
            <a:r>
              <a:rPr lang="en-US" dirty="0"/>
              <a:t> until either a terminating newline or EOF</a:t>
            </a:r>
            <a:r>
              <a:rPr lang="zh-CN" altLang="en-US" dirty="0"/>
              <a:t> </a:t>
            </a:r>
            <a:r>
              <a:rPr lang="en-US" altLang="zh-CN" dirty="0"/>
              <a:t>(Ctrl</a:t>
            </a:r>
            <a:r>
              <a:rPr lang="zh-CN" altLang="en-US" dirty="0"/>
              <a:t> </a:t>
            </a:r>
            <a:r>
              <a:rPr lang="en-US" altLang="zh-CN" dirty="0"/>
              <a:t>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Linux)</a:t>
            </a:r>
            <a:r>
              <a:rPr lang="en-US" dirty="0"/>
              <a:t>, which it replaces with a null byte ('\0').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D0DBF-E326-DA4E-BD0D-CF18FC21B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201</a:t>
            </a:r>
            <a:r>
              <a:rPr lang="en-US" altLang="zh-CN"/>
              <a:t>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5960B-AC71-0146-83B9-35662FA93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CS-392 Systems Programming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9DB71-9694-E249-B0B4-71641443D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51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190F1F-7D16-B64D-9709-ADE833B2C2BA}"/>
              </a:ext>
            </a:extLst>
          </p:cNvPr>
          <p:cNvSpPr txBox="1">
            <a:spLocks/>
          </p:cNvSpPr>
          <p:nvPr/>
        </p:nvSpPr>
        <p:spPr>
          <a:xfrm>
            <a:off x="321311" y="3687921"/>
            <a:ext cx="8547098" cy="27126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0" tIns="45720" rIns="0" bIns="45720" rtlCol="0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#include&lt;</a:t>
            </a:r>
            <a:r>
              <a:rPr lang="en-US" altLang="zh-CN" dirty="0" err="1"/>
              <a:t>stdio.h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//header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files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to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include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declaration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of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 err="1">
                <a:solidFill>
                  <a:srgbClr val="FF0000"/>
                </a:solidFill>
              </a:rPr>
              <a:t>getchar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and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gets</a:t>
            </a:r>
          </a:p>
          <a:p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/>
              <a:t>main(</a:t>
            </a:r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 err="1"/>
              <a:t>argc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char</a:t>
            </a:r>
            <a:r>
              <a:rPr lang="zh-CN" altLang="en-US" dirty="0"/>
              <a:t> ** </a:t>
            </a:r>
            <a:r>
              <a:rPr lang="en-US" altLang="zh-CN" dirty="0" err="1"/>
              <a:t>argv</a:t>
            </a:r>
            <a:r>
              <a:rPr lang="en-US" altLang="zh-CN" dirty="0"/>
              <a:t>){</a:t>
            </a:r>
          </a:p>
          <a:p>
            <a:pPr marL="201168" lvl="1" indent="0">
              <a:buFont typeface="Calibri" pitchFamily="34" charset="0"/>
              <a:buNone/>
            </a:pPr>
            <a:r>
              <a:rPr lang="en-US" altLang="zh-CN" dirty="0"/>
              <a:t>	char</a:t>
            </a:r>
            <a:r>
              <a:rPr lang="zh-CN" altLang="en-US" dirty="0"/>
              <a:t> </a:t>
            </a:r>
            <a:r>
              <a:rPr lang="en-US" altLang="zh-CN" dirty="0"/>
              <a:t>var_0;</a:t>
            </a:r>
          </a:p>
          <a:p>
            <a:pPr marL="201168" lvl="1" indent="0">
              <a:buFont typeface="Calibri" pitchFamily="34" charset="0"/>
              <a:buNone/>
            </a:pPr>
            <a:r>
              <a:rPr lang="en-US" altLang="zh-CN" dirty="0"/>
              <a:t>	char</a:t>
            </a:r>
            <a:r>
              <a:rPr lang="zh-CN" altLang="en-US" dirty="0"/>
              <a:t> </a:t>
            </a:r>
            <a:r>
              <a:rPr lang="en-US" altLang="zh-CN" dirty="0" err="1"/>
              <a:t>str</a:t>
            </a:r>
            <a:r>
              <a:rPr lang="en-US" altLang="zh-CN" dirty="0"/>
              <a:t>[10];</a:t>
            </a:r>
            <a:r>
              <a:rPr lang="zh-CN" altLang="en-US" dirty="0"/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//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We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use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it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as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a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string</a:t>
            </a:r>
          </a:p>
          <a:p>
            <a:pPr marL="201168" lvl="1" indent="0">
              <a:buFont typeface="Calibri" pitchFamily="34" charset="0"/>
              <a:buNone/>
            </a:pPr>
            <a:r>
              <a:rPr lang="en-US" altLang="zh-CN" dirty="0"/>
              <a:t>	var_0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 err="1"/>
              <a:t>getchar</a:t>
            </a:r>
            <a:r>
              <a:rPr lang="en-US" altLang="zh-CN" dirty="0"/>
              <a:t>();</a:t>
            </a:r>
          </a:p>
          <a:p>
            <a:pPr marL="201168" lvl="1" indent="0">
              <a:buFont typeface="Calibri" pitchFamily="34" charset="0"/>
              <a:buNone/>
            </a:pPr>
            <a:r>
              <a:rPr lang="en-US" altLang="zh-CN" dirty="0"/>
              <a:t>	gets(</a:t>
            </a:r>
            <a:r>
              <a:rPr lang="en-US" altLang="zh-CN" dirty="0" err="1"/>
              <a:t>str</a:t>
            </a:r>
            <a:r>
              <a:rPr lang="en-US" altLang="zh-CN" dirty="0"/>
              <a:t>);</a:t>
            </a:r>
          </a:p>
          <a:p>
            <a:pPr marL="201168" lvl="1" indent="0">
              <a:buFont typeface="Calibri" pitchFamily="34" charset="0"/>
              <a:buNone/>
            </a:pPr>
            <a:r>
              <a:rPr lang="en-US" altLang="zh-CN" dirty="0"/>
              <a:t>	</a:t>
            </a:r>
            <a:r>
              <a:rPr lang="en-US" altLang="zh-CN" i="1" dirty="0">
                <a:solidFill>
                  <a:srgbClr val="FF0000"/>
                </a:solidFill>
              </a:rPr>
              <a:t>//What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if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you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type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more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than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9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bytes?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endParaRPr lang="en-US" altLang="zh-CN" i="1" dirty="0">
              <a:solidFill>
                <a:srgbClr val="FF0000"/>
              </a:solidFill>
            </a:endParaRPr>
          </a:p>
          <a:p>
            <a:pPr marL="201168" lvl="1" indent="0">
              <a:buFont typeface="Calibri" pitchFamily="34" charset="0"/>
              <a:buNone/>
            </a:pPr>
            <a:r>
              <a:rPr lang="en-US" altLang="zh-CN" i="1" dirty="0">
                <a:solidFill>
                  <a:srgbClr val="FF0000"/>
                </a:solidFill>
              </a:rPr>
              <a:t>	</a:t>
            </a:r>
            <a:r>
              <a:rPr lang="en-US" altLang="zh-CN" dirty="0"/>
              <a:t>return</a:t>
            </a:r>
            <a:r>
              <a:rPr lang="zh-CN" altLang="en-US" dirty="0"/>
              <a:t> </a:t>
            </a:r>
            <a:r>
              <a:rPr lang="en-US" altLang="zh-CN" dirty="0"/>
              <a:t>1;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}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7C35776-6B6A-DC40-BC4E-B05A76083AC6}"/>
              </a:ext>
            </a:extLst>
          </p:cNvPr>
          <p:cNvSpPr/>
          <p:nvPr/>
        </p:nvSpPr>
        <p:spPr>
          <a:xfrm>
            <a:off x="6764276" y="1215224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7623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7DA25-B012-3249-96D7-1770D2010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Standard</a:t>
            </a:r>
            <a:r>
              <a:rPr lang="zh-CN" altLang="en-US" dirty="0"/>
              <a:t> </a:t>
            </a:r>
            <a:r>
              <a:rPr lang="en-US" altLang="zh-CN" dirty="0"/>
              <a:t>Output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E448A-6637-7240-89D4-338B773C5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201</a:t>
            </a:r>
            <a:r>
              <a:rPr lang="en-US" altLang="zh-CN"/>
              <a:t>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5A8F4-5B49-B94C-9F58-541800AE5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CS-392 Systems Programming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4E91E-87DC-384E-BDF6-D38B6998E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52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E0D7B0B-1612-8D4B-A3F2-25E4DF99E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596" y="3088216"/>
            <a:ext cx="4144152" cy="2712681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altLang="zh-CN" i="1" dirty="0">
                <a:solidFill>
                  <a:srgbClr val="00B050"/>
                </a:solidFill>
              </a:rPr>
              <a:t>//</a:t>
            </a:r>
            <a:r>
              <a:rPr lang="zh-CN" altLang="en-US" i="1" dirty="0">
                <a:solidFill>
                  <a:srgbClr val="00B050"/>
                </a:solidFill>
              </a:rPr>
              <a:t> </a:t>
            </a:r>
            <a:r>
              <a:rPr lang="en-US" altLang="zh-CN" i="1" dirty="0" err="1">
                <a:solidFill>
                  <a:srgbClr val="00B050"/>
                </a:solidFill>
              </a:rPr>
              <a:t>hello.c</a:t>
            </a:r>
            <a:endParaRPr lang="en-US" altLang="zh-CN" i="1" dirty="0">
              <a:solidFill>
                <a:srgbClr val="00B050"/>
              </a:solidFill>
            </a:endParaRPr>
          </a:p>
          <a:p>
            <a:r>
              <a:rPr lang="en-US" altLang="zh-CN" dirty="0"/>
              <a:t>#include&lt;</a:t>
            </a:r>
            <a:r>
              <a:rPr lang="en-US" altLang="zh-CN" dirty="0" err="1"/>
              <a:t>stdio.h</a:t>
            </a:r>
            <a:r>
              <a:rPr lang="en-US" altLang="zh-CN" dirty="0"/>
              <a:t>&gt;</a:t>
            </a:r>
          </a:p>
          <a:p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/>
              <a:t>main(</a:t>
            </a:r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 err="1"/>
              <a:t>argc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char</a:t>
            </a:r>
            <a:r>
              <a:rPr lang="zh-CN" altLang="en-US" dirty="0"/>
              <a:t> ** </a:t>
            </a:r>
            <a:r>
              <a:rPr lang="en-US" altLang="zh-CN" dirty="0" err="1"/>
              <a:t>argv</a:t>
            </a:r>
            <a:r>
              <a:rPr lang="en-US" altLang="zh-CN" dirty="0"/>
              <a:t>){</a:t>
            </a:r>
          </a:p>
          <a:p>
            <a:pPr marL="201168" lvl="1" indent="0"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printf</a:t>
            </a:r>
            <a:r>
              <a:rPr lang="en-US" altLang="zh-CN" dirty="0"/>
              <a:t>(”Hello</a:t>
            </a:r>
            <a:r>
              <a:rPr lang="zh-CN" altLang="en-US" dirty="0"/>
              <a:t> </a:t>
            </a:r>
            <a:r>
              <a:rPr lang="en-US" altLang="zh-CN" dirty="0"/>
              <a:t>World\n”);</a:t>
            </a:r>
            <a:r>
              <a:rPr lang="zh-CN" altLang="en-US" dirty="0"/>
              <a:t> </a:t>
            </a:r>
            <a:endParaRPr lang="en-US" altLang="zh-CN" i="1" dirty="0">
              <a:solidFill>
                <a:srgbClr val="FF0000"/>
              </a:solidFill>
            </a:endParaRPr>
          </a:p>
          <a:p>
            <a:pPr marL="201168" lvl="1" indent="0">
              <a:buNone/>
            </a:pPr>
            <a:r>
              <a:rPr lang="en-US" altLang="zh-CN" dirty="0"/>
              <a:t>	return</a:t>
            </a:r>
            <a:r>
              <a:rPr lang="zh-CN" altLang="en-US" dirty="0"/>
              <a:t> </a:t>
            </a:r>
            <a:r>
              <a:rPr lang="en-US" altLang="zh-CN" dirty="0"/>
              <a:t>1;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35080831-9379-1B4F-ABE8-D6D723A0D36B}"/>
              </a:ext>
            </a:extLst>
          </p:cNvPr>
          <p:cNvSpPr txBox="1">
            <a:spLocks/>
          </p:cNvSpPr>
          <p:nvPr/>
        </p:nvSpPr>
        <p:spPr>
          <a:xfrm>
            <a:off x="237843" y="1252464"/>
            <a:ext cx="8798943" cy="482346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In Unix-like operating systems, such as Linux, macOS X, and BSD, </a:t>
            </a:r>
            <a:r>
              <a:rPr lang="en-US" altLang="zh-CN" dirty="0" err="1"/>
              <a:t>stdout</a:t>
            </a:r>
            <a:r>
              <a:rPr lang="en-US" altLang="zh-CN" dirty="0"/>
              <a:t> is defined by the POSIX standard. </a:t>
            </a:r>
          </a:p>
          <a:p>
            <a:pPr>
              <a:buFont typeface="Wingdings" pitchFamily="2" charset="2"/>
              <a:buChar char="Ø"/>
            </a:pPr>
            <a:r>
              <a:rPr lang="en-US" altLang="zh-CN" dirty="0"/>
              <a:t>Its default file descriptor number is 1. In the terminal, standard output defaults to the user's screen.</a:t>
            </a: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2966C9-0043-1940-B1FF-84C4EA2D23FA}"/>
              </a:ext>
            </a:extLst>
          </p:cNvPr>
          <p:cNvSpPr/>
          <p:nvPr/>
        </p:nvSpPr>
        <p:spPr>
          <a:xfrm>
            <a:off x="5438898" y="2856973"/>
            <a:ext cx="2149433" cy="4135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Libc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printf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478C8A-083A-4D4C-B972-4DF29CF32472}"/>
              </a:ext>
            </a:extLst>
          </p:cNvPr>
          <p:cNvSpPr/>
          <p:nvPr/>
        </p:nvSpPr>
        <p:spPr>
          <a:xfrm>
            <a:off x="5438898" y="3654339"/>
            <a:ext cx="2149433" cy="4135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Syscall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write(</a:t>
            </a:r>
            <a:r>
              <a:rPr lang="en-US" altLang="zh-CN" dirty="0" err="1">
                <a:solidFill>
                  <a:schemeClr val="tx1"/>
                </a:solidFill>
              </a:rPr>
              <a:t>fd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=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1)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F410F0-CE0E-884D-962D-972A17BEAA06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6513615" y="3270481"/>
            <a:ext cx="0" cy="3838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462E134-EF30-9544-A364-52E88DC3DB49}"/>
              </a:ext>
            </a:extLst>
          </p:cNvPr>
          <p:cNvSpPr/>
          <p:nvPr/>
        </p:nvSpPr>
        <p:spPr>
          <a:xfrm>
            <a:off x="5438897" y="4477105"/>
            <a:ext cx="2149433" cy="4135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Kernel: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write(</a:t>
            </a:r>
            <a:r>
              <a:rPr lang="en-US" altLang="zh-CN" dirty="0" err="1">
                <a:solidFill>
                  <a:schemeClr val="tx1"/>
                </a:solidFill>
              </a:rPr>
              <a:t>fd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=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1)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19B4BB2-552C-9A40-B00B-874E1B23511B}"/>
              </a:ext>
            </a:extLst>
          </p:cNvPr>
          <p:cNvCxnSpPr>
            <a:stCxn id="12" idx="2"/>
            <a:endCxn id="16" idx="0"/>
          </p:cNvCxnSpPr>
          <p:nvPr/>
        </p:nvCxnSpPr>
        <p:spPr>
          <a:xfrm flipH="1">
            <a:off x="6513614" y="4067847"/>
            <a:ext cx="1" cy="4092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06EF1C-1D48-B047-93C1-780918A39FEC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6513613" y="4890613"/>
            <a:ext cx="1" cy="379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87145AD6-3127-EF47-AC45-1AEA6AE18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339" y="5269984"/>
            <a:ext cx="1156547" cy="650558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26ED20-F419-F64B-A075-A4289ADA0BF9}"/>
              </a:ext>
            </a:extLst>
          </p:cNvPr>
          <p:cNvSpPr/>
          <p:nvPr/>
        </p:nvSpPr>
        <p:spPr>
          <a:xfrm>
            <a:off x="558720" y="421002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7863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Formatted </a:t>
            </a:r>
            <a:r>
              <a:rPr lang="en-US" altLang="zh-CN" dirty="0"/>
              <a:t>Output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72529" y="1396181"/>
            <a:ext cx="9460868" cy="4823464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Format String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en-US" dirty="0"/>
              <a:t> control parameter used by a class of </a:t>
            </a:r>
            <a:r>
              <a:rPr lang="en-US" altLang="zh-CN" dirty="0"/>
              <a:t>functions</a:t>
            </a:r>
            <a:r>
              <a:rPr lang="en-US" dirty="0"/>
              <a:t> in the input/output libraries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dirty="0"/>
              <a:t>the location</a:t>
            </a:r>
            <a:r>
              <a:rPr lang="en-US" altLang="zh-CN" dirty="0"/>
              <a:t>s</a:t>
            </a:r>
            <a:r>
              <a:rPr lang="en-US" dirty="0"/>
              <a:t> and method</a:t>
            </a:r>
            <a:r>
              <a:rPr lang="en-US" altLang="zh-CN" dirty="0"/>
              <a:t>s</a:t>
            </a:r>
            <a:r>
              <a:rPr lang="en-US" dirty="0"/>
              <a:t> to translate </a:t>
            </a:r>
            <a:r>
              <a:rPr lang="en-US" altLang="zh-CN" dirty="0"/>
              <a:t>variables</a:t>
            </a:r>
            <a:r>
              <a:rPr lang="en-US" dirty="0"/>
              <a:t> to characters.</a:t>
            </a:r>
            <a:endParaRPr lang="en-US" b="1" dirty="0"/>
          </a:p>
          <a:p>
            <a:pPr marL="201168" lvl="1" indent="0">
              <a:buNone/>
            </a:pP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b="1" dirty="0" err="1"/>
              <a:t>printf</a:t>
            </a:r>
            <a:r>
              <a:rPr lang="en-US" b="1" dirty="0"/>
              <a:t>(</a:t>
            </a:r>
            <a:r>
              <a:rPr lang="en-US" b="1" dirty="0" err="1"/>
              <a:t>const</a:t>
            </a:r>
            <a:r>
              <a:rPr lang="en-US" dirty="0"/>
              <a:t> </a:t>
            </a:r>
            <a:r>
              <a:rPr lang="en-US" b="1" dirty="0"/>
              <a:t>char</a:t>
            </a:r>
            <a:r>
              <a:rPr lang="en-US" dirty="0"/>
              <a:t> </a:t>
            </a:r>
            <a:r>
              <a:rPr lang="en-US" b="1" dirty="0"/>
              <a:t>*</a:t>
            </a:r>
            <a:r>
              <a:rPr lang="en-US" u="sng" dirty="0"/>
              <a:t>format, </a:t>
            </a:r>
            <a:r>
              <a:rPr lang="en-US" altLang="zh-CN" u="sng" dirty="0"/>
              <a:t>var1,</a:t>
            </a:r>
            <a:r>
              <a:rPr lang="zh-CN" altLang="en-US" u="sng" dirty="0"/>
              <a:t> </a:t>
            </a:r>
            <a:r>
              <a:rPr lang="en-US" altLang="zh-CN" u="sng" dirty="0"/>
              <a:t>var2,</a:t>
            </a:r>
            <a:r>
              <a:rPr lang="zh-CN" altLang="en-US" u="sng" dirty="0"/>
              <a:t> </a:t>
            </a:r>
            <a:r>
              <a:rPr lang="en-US" altLang="zh-CN" u="sng" dirty="0"/>
              <a:t>…</a:t>
            </a:r>
            <a:r>
              <a:rPr lang="en-US" u="sng" dirty="0"/>
              <a:t>);</a:t>
            </a:r>
            <a:br>
              <a:rPr lang="en-US" u="sng" dirty="0"/>
            </a:br>
            <a:r>
              <a:rPr lang="en-US" altLang="zh-CN" sz="1800" dirty="0" err="1"/>
              <a:t>printf</a:t>
            </a:r>
            <a:r>
              <a:rPr lang="en-US" altLang="zh-CN" sz="1800" dirty="0"/>
              <a:t>(”The</a:t>
            </a:r>
            <a:r>
              <a:rPr lang="zh-CN" altLang="en-US" sz="1800" dirty="0"/>
              <a:t> </a:t>
            </a:r>
            <a:r>
              <a:rPr lang="en-US" altLang="zh-CN" sz="1800" dirty="0"/>
              <a:t>variables</a:t>
            </a:r>
            <a:r>
              <a:rPr lang="zh-CN" altLang="en-US" sz="1800" dirty="0"/>
              <a:t> </a:t>
            </a:r>
            <a:r>
              <a:rPr lang="en-US" altLang="zh-CN" sz="1800" dirty="0"/>
              <a:t>are</a:t>
            </a:r>
            <a:r>
              <a:rPr lang="zh-CN" altLang="en-US" sz="1800" dirty="0"/>
              <a:t> </a:t>
            </a:r>
            <a:r>
              <a:rPr lang="en-US" altLang="zh-CN" sz="1800" dirty="0"/>
              <a:t>%c,</a:t>
            </a:r>
            <a:r>
              <a:rPr lang="zh-CN" altLang="en-US" sz="1800" dirty="0"/>
              <a:t> </a:t>
            </a:r>
            <a:r>
              <a:rPr lang="en-US" altLang="zh-CN" sz="1800" dirty="0"/>
              <a:t>%d,</a:t>
            </a:r>
            <a:r>
              <a:rPr lang="zh-CN" altLang="en-US" sz="1800" dirty="0"/>
              <a:t> </a:t>
            </a:r>
            <a:r>
              <a:rPr lang="en-US" altLang="zh-CN" sz="1800" dirty="0"/>
              <a:t>%</a:t>
            </a:r>
            <a:r>
              <a:rPr lang="en-US" altLang="zh-CN" sz="1800" dirty="0" err="1"/>
              <a:t>lu</a:t>
            </a:r>
            <a:r>
              <a:rPr lang="en-US" altLang="zh-CN" sz="1800" dirty="0"/>
              <a:t> \n”,</a:t>
            </a:r>
            <a:r>
              <a:rPr lang="zh-CN" altLang="en-US" sz="1800" dirty="0"/>
              <a:t> </a:t>
            </a:r>
            <a:r>
              <a:rPr lang="en-US" altLang="zh-CN" sz="1800" dirty="0"/>
              <a:t>var_0,</a:t>
            </a:r>
            <a:r>
              <a:rPr lang="zh-CN" altLang="en-US" sz="1800" dirty="0"/>
              <a:t> </a:t>
            </a:r>
            <a:r>
              <a:rPr lang="en-US" altLang="zh-CN" sz="1800" dirty="0"/>
              <a:t>var_1,</a:t>
            </a:r>
            <a:r>
              <a:rPr lang="zh-CN" altLang="en-US" sz="1800" dirty="0"/>
              <a:t> </a:t>
            </a:r>
            <a:r>
              <a:rPr lang="en-US" altLang="zh-CN" sz="1800" dirty="0"/>
              <a:t>var_2);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pPr marL="201168" lvl="1" indent="0">
              <a:buNone/>
            </a:pPr>
            <a:r>
              <a:rPr lang="en-US" altLang="zh-CN" sz="1800" dirty="0"/>
              <a:t>	</a:t>
            </a:r>
            <a:r>
              <a:rPr lang="en-US" altLang="zh-CN" sz="1800" i="1" dirty="0">
                <a:solidFill>
                  <a:srgbClr val="FF0000"/>
                </a:solidFill>
              </a:rPr>
              <a:t>//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each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specifier(starting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with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%)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will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be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replaced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by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the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corresponding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variable.</a:t>
            </a:r>
          </a:p>
          <a:p>
            <a:pPr marL="201168" lvl="1" indent="0">
              <a:buNone/>
            </a:pPr>
            <a:r>
              <a:rPr lang="en-US" altLang="zh-CN" sz="1800" i="1" dirty="0">
                <a:solidFill>
                  <a:srgbClr val="FF0000"/>
                </a:solidFill>
              </a:rPr>
              <a:t>	//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This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will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print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“The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variables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are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A,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-1,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en-US" altLang="zh-CN" sz="1800" i="1" dirty="0">
                <a:solidFill>
                  <a:srgbClr val="FF0000"/>
                </a:solidFill>
              </a:rPr>
              <a:t>2”</a:t>
            </a:r>
            <a:r>
              <a:rPr lang="zh-CN" altLang="en-US" sz="1800" i="1" dirty="0">
                <a:solidFill>
                  <a:srgbClr val="FF0000"/>
                </a:solidFill>
              </a:rPr>
              <a:t>  </a:t>
            </a:r>
            <a:endParaRPr lang="en-US" altLang="zh-CN" sz="1800" i="1" dirty="0">
              <a:solidFill>
                <a:srgbClr val="FF000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53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016276-2469-4645-BBD2-5EE111A4E27D}"/>
              </a:ext>
            </a:extLst>
          </p:cNvPr>
          <p:cNvSpPr txBox="1">
            <a:spLocks/>
          </p:cNvSpPr>
          <p:nvPr/>
        </p:nvSpPr>
        <p:spPr>
          <a:xfrm>
            <a:off x="172528" y="3807913"/>
            <a:ext cx="8425207" cy="27126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0" tIns="45720" rIns="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i="1" dirty="0">
                <a:solidFill>
                  <a:srgbClr val="00B050"/>
                </a:solidFill>
              </a:rPr>
              <a:t>//</a:t>
            </a:r>
            <a:r>
              <a:rPr lang="zh-CN" altLang="en-US" sz="1400" i="1" dirty="0">
                <a:solidFill>
                  <a:srgbClr val="00B050"/>
                </a:solidFill>
              </a:rPr>
              <a:t> </a:t>
            </a:r>
            <a:r>
              <a:rPr lang="en-US" altLang="zh-CN" sz="1400" i="1" dirty="0" err="1">
                <a:solidFill>
                  <a:srgbClr val="00B050"/>
                </a:solidFill>
              </a:rPr>
              <a:t>hello.c</a:t>
            </a:r>
            <a:endParaRPr lang="en-US" altLang="zh-CN" sz="1400" i="1" dirty="0">
              <a:solidFill>
                <a:srgbClr val="00B050"/>
              </a:solidFill>
            </a:endParaRPr>
          </a:p>
          <a:p>
            <a:r>
              <a:rPr lang="en-US" altLang="zh-CN" sz="1400" dirty="0"/>
              <a:t>#include&lt;</a:t>
            </a:r>
            <a:r>
              <a:rPr lang="en-US" altLang="zh-CN" sz="1400" dirty="0" err="1"/>
              <a:t>stdio.h</a:t>
            </a:r>
            <a:r>
              <a:rPr lang="en-US" altLang="zh-CN" sz="1400" dirty="0"/>
              <a:t>&gt;</a:t>
            </a:r>
          </a:p>
          <a:p>
            <a:r>
              <a:rPr lang="en-US" altLang="zh-CN" sz="1400" dirty="0" err="1"/>
              <a:t>int</a:t>
            </a:r>
            <a:r>
              <a:rPr lang="zh-CN" altLang="en-US" sz="1400" dirty="0"/>
              <a:t> </a:t>
            </a:r>
            <a:r>
              <a:rPr lang="en-US" altLang="zh-CN" sz="1400" dirty="0"/>
              <a:t>main(</a:t>
            </a:r>
            <a:r>
              <a:rPr lang="en-US" altLang="zh-CN" sz="1400" dirty="0" err="1"/>
              <a:t>int</a:t>
            </a:r>
            <a:r>
              <a:rPr lang="zh-CN" altLang="en-US" sz="1400" dirty="0"/>
              <a:t> </a:t>
            </a:r>
            <a:r>
              <a:rPr lang="en-US" altLang="zh-CN" sz="1400" dirty="0" err="1"/>
              <a:t>argc</a:t>
            </a:r>
            <a:r>
              <a:rPr lang="en-US" altLang="zh-CN" sz="1400" dirty="0"/>
              <a:t>,</a:t>
            </a:r>
            <a:r>
              <a:rPr lang="zh-CN" altLang="en-US" sz="1400" dirty="0"/>
              <a:t> </a:t>
            </a:r>
            <a:r>
              <a:rPr lang="en-US" altLang="zh-CN" sz="1400" dirty="0"/>
              <a:t>char</a:t>
            </a:r>
            <a:r>
              <a:rPr lang="zh-CN" altLang="en-US" sz="1400" dirty="0"/>
              <a:t> ** </a:t>
            </a:r>
            <a:r>
              <a:rPr lang="en-US" altLang="zh-CN" sz="1400" dirty="0" err="1"/>
              <a:t>argv</a:t>
            </a:r>
            <a:r>
              <a:rPr lang="en-US" altLang="zh-CN" sz="1400" dirty="0"/>
              <a:t>){</a:t>
            </a:r>
          </a:p>
          <a:p>
            <a:pPr marL="201168" lvl="1" indent="0">
              <a:buFont typeface="Calibri" pitchFamily="34" charset="0"/>
              <a:buNone/>
            </a:pPr>
            <a:r>
              <a:rPr lang="en-US" altLang="zh-CN" sz="1200" dirty="0"/>
              <a:t>	char</a:t>
            </a:r>
            <a:r>
              <a:rPr lang="zh-CN" altLang="en-US" sz="1200" dirty="0"/>
              <a:t> </a:t>
            </a:r>
            <a:r>
              <a:rPr lang="en-US" altLang="zh-CN" sz="1200" dirty="0"/>
              <a:t>var_0</a:t>
            </a:r>
            <a:r>
              <a:rPr lang="zh-CN" altLang="en-US" sz="1200" dirty="0"/>
              <a:t> </a:t>
            </a:r>
            <a:r>
              <a:rPr lang="en-US" altLang="zh-CN" sz="1200" dirty="0"/>
              <a:t>=</a:t>
            </a:r>
            <a:r>
              <a:rPr lang="zh-CN" altLang="en-US" sz="1200" dirty="0"/>
              <a:t> </a:t>
            </a:r>
            <a:r>
              <a:rPr lang="en-US" altLang="zh-CN" sz="1200" dirty="0"/>
              <a:t>‘A’;</a:t>
            </a:r>
          </a:p>
          <a:p>
            <a:pPr marL="201168" lvl="1" indent="0">
              <a:buFont typeface="Calibri" pitchFamily="34" charset="0"/>
              <a:buNone/>
            </a:pPr>
            <a:r>
              <a:rPr lang="en-US" altLang="zh-CN" sz="1200" dirty="0"/>
              <a:t>	</a:t>
            </a:r>
            <a:r>
              <a:rPr lang="en-US" altLang="zh-CN" sz="1200" dirty="0" err="1"/>
              <a:t>int</a:t>
            </a:r>
            <a:r>
              <a:rPr lang="zh-CN" altLang="en-US" sz="1200" dirty="0"/>
              <a:t> </a:t>
            </a:r>
            <a:r>
              <a:rPr lang="en-US" altLang="zh-CN" sz="1200" dirty="0"/>
              <a:t>var_1</a:t>
            </a:r>
            <a:r>
              <a:rPr lang="zh-CN" altLang="en-US" sz="1200" dirty="0"/>
              <a:t> </a:t>
            </a:r>
            <a:r>
              <a:rPr lang="en-US" altLang="zh-CN" sz="1200" dirty="0"/>
              <a:t>=</a:t>
            </a:r>
            <a:r>
              <a:rPr lang="zh-CN" altLang="en-US" sz="1200" dirty="0"/>
              <a:t> </a:t>
            </a:r>
            <a:r>
              <a:rPr lang="en-US" altLang="zh-CN" sz="1200" dirty="0"/>
              <a:t>-1;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pPr marL="201168" lvl="1" indent="0">
              <a:buFont typeface="Calibri" pitchFamily="34" charset="0"/>
              <a:buNone/>
            </a:pPr>
            <a:r>
              <a:rPr lang="en-US" altLang="zh-CN" sz="1200" dirty="0"/>
              <a:t>	unsigned</a:t>
            </a:r>
            <a:r>
              <a:rPr lang="zh-CN" altLang="en-US" sz="1200" dirty="0"/>
              <a:t> </a:t>
            </a:r>
            <a:r>
              <a:rPr lang="en-US" altLang="zh-CN" sz="1200" dirty="0"/>
              <a:t>long</a:t>
            </a:r>
            <a:r>
              <a:rPr lang="zh-CN" altLang="en-US" sz="1200" dirty="0"/>
              <a:t> </a:t>
            </a:r>
            <a:r>
              <a:rPr lang="en-US" altLang="zh-CN" sz="1200" dirty="0"/>
              <a:t>var_2</a:t>
            </a:r>
            <a:r>
              <a:rPr lang="zh-CN" altLang="en-US" sz="1200" dirty="0"/>
              <a:t> </a:t>
            </a:r>
            <a:r>
              <a:rPr lang="en-US" altLang="zh-CN" sz="1200" dirty="0"/>
              <a:t>=</a:t>
            </a:r>
            <a:r>
              <a:rPr lang="zh-CN" altLang="en-US" sz="1200" dirty="0"/>
              <a:t> </a:t>
            </a:r>
            <a:r>
              <a:rPr lang="en-US" altLang="zh-CN" sz="1200" dirty="0"/>
              <a:t>2;</a:t>
            </a:r>
          </a:p>
          <a:p>
            <a:pPr marL="201168" lvl="1" indent="0">
              <a:buFont typeface="Calibri" pitchFamily="34" charset="0"/>
              <a:buNone/>
            </a:pPr>
            <a:r>
              <a:rPr lang="en-US" altLang="zh-CN" sz="1200" dirty="0"/>
              <a:t>	</a:t>
            </a:r>
            <a:r>
              <a:rPr lang="en-US" altLang="zh-CN" sz="1200" dirty="0" err="1"/>
              <a:t>printf</a:t>
            </a:r>
            <a:r>
              <a:rPr lang="en-US" altLang="zh-CN" sz="1200" dirty="0"/>
              <a:t>(”The</a:t>
            </a:r>
            <a:r>
              <a:rPr lang="zh-CN" altLang="en-US" sz="1200" dirty="0"/>
              <a:t> </a:t>
            </a:r>
            <a:r>
              <a:rPr lang="en-US" altLang="zh-CN" sz="1200" dirty="0"/>
              <a:t>variables</a:t>
            </a:r>
            <a:r>
              <a:rPr lang="zh-CN" altLang="en-US" sz="1200" dirty="0"/>
              <a:t> </a:t>
            </a:r>
            <a:r>
              <a:rPr lang="en-US" altLang="zh-CN" sz="1200" dirty="0"/>
              <a:t>are</a:t>
            </a:r>
            <a:r>
              <a:rPr lang="zh-CN" altLang="en-US" sz="1200" dirty="0"/>
              <a:t> </a:t>
            </a:r>
            <a:r>
              <a:rPr lang="en-US" altLang="zh-CN" sz="1200" dirty="0"/>
              <a:t>%c,</a:t>
            </a:r>
            <a:r>
              <a:rPr lang="zh-CN" altLang="en-US" sz="1200" dirty="0"/>
              <a:t> </a:t>
            </a:r>
            <a:r>
              <a:rPr lang="en-US" altLang="zh-CN" sz="1200" dirty="0"/>
              <a:t>%d,</a:t>
            </a:r>
            <a:r>
              <a:rPr lang="zh-CN" altLang="en-US" sz="1200" dirty="0"/>
              <a:t> </a:t>
            </a:r>
            <a:r>
              <a:rPr lang="en-US" altLang="zh-CN" sz="1200" dirty="0"/>
              <a:t>%</a:t>
            </a:r>
            <a:r>
              <a:rPr lang="en-US" altLang="zh-CN" sz="1200" dirty="0" err="1"/>
              <a:t>lu</a:t>
            </a:r>
            <a:r>
              <a:rPr lang="en-US" altLang="zh-CN" sz="1200" dirty="0"/>
              <a:t> \n”,</a:t>
            </a:r>
            <a:r>
              <a:rPr lang="zh-CN" altLang="en-US" sz="1200" dirty="0"/>
              <a:t> </a:t>
            </a:r>
            <a:r>
              <a:rPr lang="en-US" altLang="zh-CN" sz="1200" dirty="0"/>
              <a:t>var_0,</a:t>
            </a:r>
            <a:r>
              <a:rPr lang="zh-CN" altLang="en-US" sz="1200" dirty="0"/>
              <a:t> </a:t>
            </a:r>
            <a:r>
              <a:rPr lang="en-US" altLang="zh-CN" sz="1200" dirty="0"/>
              <a:t>var_1,</a:t>
            </a:r>
            <a:r>
              <a:rPr lang="zh-CN" altLang="en-US" sz="1200" dirty="0"/>
              <a:t> </a:t>
            </a:r>
            <a:r>
              <a:rPr lang="en-US" altLang="zh-CN" sz="1200" dirty="0"/>
              <a:t>var_2);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pPr marL="201168" lvl="1" indent="0">
              <a:buFont typeface="Calibri" pitchFamily="34" charset="0"/>
              <a:buNone/>
            </a:pPr>
            <a:r>
              <a:rPr lang="en-US" altLang="zh-CN" sz="1200" dirty="0"/>
              <a:t>	</a:t>
            </a:r>
            <a:r>
              <a:rPr lang="en-US" altLang="zh-CN" sz="1200" i="1" dirty="0">
                <a:solidFill>
                  <a:srgbClr val="FF0000"/>
                </a:solidFill>
              </a:rPr>
              <a:t>//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each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specifier(starting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with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%)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will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be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replaced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by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the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corresponding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variable.</a:t>
            </a:r>
          </a:p>
          <a:p>
            <a:pPr marL="201168" lvl="1" indent="0">
              <a:buFont typeface="Calibri" pitchFamily="34" charset="0"/>
              <a:buNone/>
            </a:pPr>
            <a:r>
              <a:rPr lang="en-US" altLang="zh-CN" sz="1200" i="1" dirty="0">
                <a:solidFill>
                  <a:srgbClr val="FF0000"/>
                </a:solidFill>
              </a:rPr>
              <a:t>	//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This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will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print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“The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variables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are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A,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-1,</a:t>
            </a:r>
            <a:r>
              <a:rPr lang="zh-CN" altLang="en-US" sz="1200" i="1" dirty="0">
                <a:solidFill>
                  <a:srgbClr val="FF0000"/>
                </a:solidFill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</a:rPr>
              <a:t>2”</a:t>
            </a:r>
            <a:r>
              <a:rPr lang="zh-CN" altLang="en-US" sz="1200" i="1" dirty="0">
                <a:solidFill>
                  <a:srgbClr val="FF0000"/>
                </a:solidFill>
              </a:rPr>
              <a:t>  </a:t>
            </a:r>
            <a:endParaRPr lang="en-US" altLang="zh-CN" sz="1200" i="1" dirty="0">
              <a:solidFill>
                <a:srgbClr val="FF0000"/>
              </a:solidFill>
            </a:endParaRPr>
          </a:p>
          <a:p>
            <a:pPr marL="201168" lvl="1" indent="0">
              <a:buFont typeface="Calibri" pitchFamily="34" charset="0"/>
              <a:buNone/>
            </a:pPr>
            <a:r>
              <a:rPr lang="en-US" altLang="zh-CN" sz="1200" dirty="0"/>
              <a:t>	return</a:t>
            </a:r>
            <a:r>
              <a:rPr lang="zh-CN" altLang="en-US" sz="1200" dirty="0"/>
              <a:t> </a:t>
            </a:r>
            <a:r>
              <a:rPr lang="en-US" altLang="zh-CN" sz="1200" dirty="0"/>
              <a:t>1;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400" dirty="0"/>
              <a:t>}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sz="14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3BF444-314F-3C4F-8294-A840B6EBE37E}"/>
              </a:ext>
            </a:extLst>
          </p:cNvPr>
          <p:cNvSpPr/>
          <p:nvPr/>
        </p:nvSpPr>
        <p:spPr>
          <a:xfrm>
            <a:off x="298388" y="523628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9959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93557-14C6-7144-B281-5A5980FC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Standard</a:t>
            </a:r>
            <a:r>
              <a:rPr lang="zh-CN" altLang="en-US" dirty="0"/>
              <a:t> </a:t>
            </a:r>
            <a:r>
              <a:rPr lang="en-US" altLang="zh-CN" dirty="0"/>
              <a:t>Output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F35FC-6A08-104B-A8E3-1D01311E4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putchar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c);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Write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character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standard</a:t>
            </a:r>
            <a:r>
              <a:rPr lang="zh-CN" altLang="en-US" dirty="0"/>
              <a:t> </a:t>
            </a:r>
            <a:r>
              <a:rPr lang="en-US" altLang="zh-CN" dirty="0"/>
              <a:t>output</a:t>
            </a: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puts(char</a:t>
            </a:r>
            <a:r>
              <a:rPr lang="zh-CN" altLang="en-US" dirty="0"/>
              <a:t>* </a:t>
            </a:r>
            <a:r>
              <a:rPr lang="en-US" altLang="zh-CN" dirty="0" err="1"/>
              <a:t>str</a:t>
            </a:r>
            <a:r>
              <a:rPr lang="en-US" altLang="zh-CN" dirty="0"/>
              <a:t>);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Write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string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standard</a:t>
            </a:r>
            <a:r>
              <a:rPr lang="zh-CN" altLang="en-US" dirty="0"/>
              <a:t> </a:t>
            </a:r>
            <a:r>
              <a:rPr lang="en-US" altLang="zh-CN" dirty="0"/>
              <a:t>output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D0DBF-E326-DA4E-BD0D-CF18FC21B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201</a:t>
            </a:r>
            <a:r>
              <a:rPr lang="en-US" altLang="zh-CN"/>
              <a:t>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5960B-AC71-0146-83B9-35662FA93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CS-392 Systems Programming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9DB71-9694-E249-B0B4-71641443D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54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190F1F-7D16-B64D-9709-ADE833B2C2BA}"/>
              </a:ext>
            </a:extLst>
          </p:cNvPr>
          <p:cNvSpPr txBox="1">
            <a:spLocks/>
          </p:cNvSpPr>
          <p:nvPr/>
        </p:nvSpPr>
        <p:spPr>
          <a:xfrm>
            <a:off x="321311" y="3373225"/>
            <a:ext cx="8547098" cy="27126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0" tIns="45720" rIns="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#include&lt;</a:t>
            </a:r>
            <a:r>
              <a:rPr lang="en-US" altLang="zh-CN" dirty="0" err="1"/>
              <a:t>stdio.h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//header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files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to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include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declaration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of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 err="1">
                <a:solidFill>
                  <a:srgbClr val="FF0000"/>
                </a:solidFill>
              </a:rPr>
              <a:t>putchar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and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puts</a:t>
            </a:r>
          </a:p>
          <a:p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/>
              <a:t>main(</a:t>
            </a:r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 err="1"/>
              <a:t>argc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char</a:t>
            </a:r>
            <a:r>
              <a:rPr lang="zh-CN" altLang="en-US" dirty="0"/>
              <a:t> ** </a:t>
            </a:r>
            <a:r>
              <a:rPr lang="en-US" altLang="zh-CN" dirty="0" err="1"/>
              <a:t>argv</a:t>
            </a:r>
            <a:r>
              <a:rPr lang="en-US" altLang="zh-CN" dirty="0"/>
              <a:t>){</a:t>
            </a:r>
          </a:p>
          <a:p>
            <a:pPr marL="201168" lvl="1" indent="0">
              <a:buFont typeface="Calibri" pitchFamily="34" charset="0"/>
              <a:buNone/>
            </a:pPr>
            <a:r>
              <a:rPr lang="en-US" altLang="zh-CN" dirty="0"/>
              <a:t>	char</a:t>
            </a:r>
            <a:r>
              <a:rPr lang="zh-CN" altLang="en-US" dirty="0"/>
              <a:t> </a:t>
            </a:r>
            <a:r>
              <a:rPr lang="en-US" altLang="zh-CN" dirty="0"/>
              <a:t>var_0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‘A’;</a:t>
            </a:r>
          </a:p>
          <a:p>
            <a:pPr marL="201168" lvl="1" indent="0">
              <a:buFont typeface="Calibri" pitchFamily="34" charset="0"/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putchar</a:t>
            </a:r>
            <a:r>
              <a:rPr lang="en-US" altLang="zh-CN" dirty="0"/>
              <a:t>(var_0);</a:t>
            </a:r>
          </a:p>
          <a:p>
            <a:pPr marL="201168" lvl="1" indent="0">
              <a:buFont typeface="Calibri" pitchFamily="34" charset="0"/>
              <a:buNone/>
            </a:pPr>
            <a:r>
              <a:rPr lang="en-US" altLang="zh-CN" dirty="0"/>
              <a:t>	</a:t>
            </a:r>
            <a:r>
              <a:rPr lang="en-US" altLang="zh-CN"/>
              <a:t>puts(argv</a:t>
            </a:r>
            <a:r>
              <a:rPr lang="en-US" altLang="zh-CN" dirty="0"/>
              <a:t>[0])</a:t>
            </a:r>
            <a:r>
              <a:rPr lang="zh-CN" altLang="en-US" dirty="0"/>
              <a:t> </a:t>
            </a:r>
            <a:endParaRPr lang="en-US" altLang="zh-CN" dirty="0"/>
          </a:p>
          <a:p>
            <a:pPr marL="201168" lvl="1" indent="0">
              <a:buFont typeface="Calibri" pitchFamily="34" charset="0"/>
              <a:buNone/>
            </a:pPr>
            <a:r>
              <a:rPr lang="en-US" altLang="zh-CN" i="1" dirty="0">
                <a:solidFill>
                  <a:srgbClr val="FF0000"/>
                </a:solidFill>
              </a:rPr>
              <a:t>	//</a:t>
            </a:r>
            <a:r>
              <a:rPr lang="en-US" altLang="zh-CN" i="1" dirty="0" err="1">
                <a:solidFill>
                  <a:srgbClr val="FF0000"/>
                </a:solidFill>
              </a:rPr>
              <a:t>argv</a:t>
            </a:r>
            <a:r>
              <a:rPr lang="en-US" altLang="zh-CN" i="1" dirty="0">
                <a:solidFill>
                  <a:srgbClr val="FF0000"/>
                </a:solidFill>
              </a:rPr>
              <a:t>[0]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always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points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to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the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string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containing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the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program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name</a:t>
            </a:r>
          </a:p>
          <a:p>
            <a:pPr marL="201168" lvl="1" indent="0">
              <a:buFont typeface="Calibri" pitchFamily="34" charset="0"/>
              <a:buNone/>
            </a:pPr>
            <a:r>
              <a:rPr lang="en-US" altLang="zh-CN" dirty="0"/>
              <a:t>	return</a:t>
            </a:r>
            <a:r>
              <a:rPr lang="zh-CN" altLang="en-US" dirty="0"/>
              <a:t> </a:t>
            </a:r>
            <a:r>
              <a:rPr lang="en-US" altLang="zh-CN" dirty="0"/>
              <a:t>1;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}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F50ABA1-C21E-B54F-A4ED-52C75C66583E}"/>
              </a:ext>
            </a:extLst>
          </p:cNvPr>
          <p:cNvSpPr/>
          <p:nvPr/>
        </p:nvSpPr>
        <p:spPr>
          <a:xfrm>
            <a:off x="5977884" y="2039750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9201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7DA25-B012-3249-96D7-1770D2010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Standard</a:t>
            </a:r>
            <a:r>
              <a:rPr lang="zh-CN" altLang="en-US" dirty="0"/>
              <a:t> </a:t>
            </a:r>
            <a:r>
              <a:rPr lang="en-US" altLang="zh-CN" dirty="0"/>
              <a:t>Error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E448A-6637-7240-89D4-338B773C5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201</a:t>
            </a:r>
            <a:r>
              <a:rPr lang="en-US" altLang="zh-CN"/>
              <a:t>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5A8F4-5B49-B94C-9F58-541800AE5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CS-392 Systems Programming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4E91E-87DC-384E-BDF6-D38B6998E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55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E0D7B0B-1612-8D4B-A3F2-25E4DF99E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097" y="3063727"/>
            <a:ext cx="4925435" cy="2712681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altLang="zh-CN" i="1" dirty="0">
                <a:solidFill>
                  <a:srgbClr val="00B050"/>
                </a:solidFill>
              </a:rPr>
              <a:t>//</a:t>
            </a:r>
            <a:r>
              <a:rPr lang="zh-CN" altLang="en-US" i="1" dirty="0">
                <a:solidFill>
                  <a:srgbClr val="00B050"/>
                </a:solidFill>
              </a:rPr>
              <a:t> </a:t>
            </a:r>
            <a:r>
              <a:rPr lang="en-US" altLang="zh-CN" i="1" dirty="0" err="1">
                <a:solidFill>
                  <a:srgbClr val="00B050"/>
                </a:solidFill>
              </a:rPr>
              <a:t>error.c</a:t>
            </a:r>
            <a:endParaRPr lang="en-US" altLang="zh-CN" i="1" dirty="0">
              <a:solidFill>
                <a:srgbClr val="00B050"/>
              </a:solidFill>
            </a:endParaRPr>
          </a:p>
          <a:p>
            <a:r>
              <a:rPr lang="en-US" altLang="zh-CN" dirty="0"/>
              <a:t>#include&lt;</a:t>
            </a:r>
            <a:r>
              <a:rPr lang="en-US" altLang="zh-CN" dirty="0" err="1"/>
              <a:t>stdio.h</a:t>
            </a:r>
            <a:r>
              <a:rPr lang="en-US" altLang="zh-CN" dirty="0"/>
              <a:t>&gt;</a:t>
            </a:r>
          </a:p>
          <a:p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/>
              <a:t>main(</a:t>
            </a:r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 err="1"/>
              <a:t>argc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char</a:t>
            </a:r>
            <a:r>
              <a:rPr lang="zh-CN" altLang="en-US" dirty="0"/>
              <a:t> ** </a:t>
            </a:r>
            <a:r>
              <a:rPr lang="en-US" altLang="zh-CN" dirty="0" err="1"/>
              <a:t>argv</a:t>
            </a:r>
            <a:r>
              <a:rPr lang="en-US" altLang="zh-CN" dirty="0"/>
              <a:t>){</a:t>
            </a:r>
          </a:p>
          <a:p>
            <a:pPr marL="201168" lvl="1" indent="0"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fprintf</a:t>
            </a:r>
            <a:r>
              <a:rPr lang="en-US" altLang="zh-CN" dirty="0"/>
              <a:t>(stderr,</a:t>
            </a:r>
            <a:r>
              <a:rPr lang="zh-CN" altLang="en-US" dirty="0"/>
              <a:t> </a:t>
            </a:r>
            <a:r>
              <a:rPr lang="en-US" altLang="zh-CN" dirty="0"/>
              <a:t>“Something</a:t>
            </a:r>
            <a:r>
              <a:rPr lang="zh-CN" altLang="en-US" dirty="0"/>
              <a:t> </a:t>
            </a:r>
            <a:r>
              <a:rPr lang="en-US" altLang="zh-CN" dirty="0"/>
              <a:t>Wrong\n”);</a:t>
            </a:r>
            <a:r>
              <a:rPr lang="zh-CN" altLang="en-US" dirty="0"/>
              <a:t> </a:t>
            </a:r>
            <a:endParaRPr lang="en-US" altLang="zh-CN" i="1" dirty="0">
              <a:solidFill>
                <a:srgbClr val="FF0000"/>
              </a:solidFill>
            </a:endParaRPr>
          </a:p>
          <a:p>
            <a:pPr marL="201168" lvl="1" indent="0">
              <a:buNone/>
            </a:pPr>
            <a:r>
              <a:rPr lang="en-US" altLang="zh-CN" dirty="0"/>
              <a:t>	return</a:t>
            </a:r>
            <a:r>
              <a:rPr lang="zh-CN" altLang="en-US" dirty="0"/>
              <a:t> </a:t>
            </a:r>
            <a:r>
              <a:rPr lang="en-US" altLang="zh-CN" dirty="0"/>
              <a:t>1;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35080831-9379-1B4F-ABE8-D6D723A0D36B}"/>
              </a:ext>
            </a:extLst>
          </p:cNvPr>
          <p:cNvSpPr txBox="1">
            <a:spLocks/>
          </p:cNvSpPr>
          <p:nvPr/>
        </p:nvSpPr>
        <p:spPr>
          <a:xfrm>
            <a:off x="172528" y="977433"/>
            <a:ext cx="8798943" cy="482346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zh-CN" altLang="en-US" sz="2000" dirty="0"/>
              <a:t> </a:t>
            </a:r>
            <a:r>
              <a:rPr lang="en-US" altLang="zh-CN" sz="2000" dirty="0"/>
              <a:t>In Unix-like operating systems, such as Linux, macOS X, and BSD, stderr is defined by the POSIX standard. </a:t>
            </a:r>
          </a:p>
          <a:p>
            <a:pPr>
              <a:buFont typeface="Wingdings" pitchFamily="2" charset="2"/>
              <a:buChar char="Ø"/>
            </a:pPr>
            <a:r>
              <a:rPr lang="en-US" altLang="zh-CN" sz="2000" dirty="0"/>
              <a:t>Its default file descriptor number is 2. In the terminal, standard error defaults to the user's screen.</a:t>
            </a:r>
          </a:p>
          <a:p>
            <a:pPr>
              <a:buFont typeface="Wingdings" pitchFamily="2" charset="2"/>
              <a:buChar char="Ø"/>
            </a:pPr>
            <a:r>
              <a:rPr lang="zh-CN" altLang="en-US" sz="2000" dirty="0"/>
              <a:t> </a:t>
            </a:r>
            <a:r>
              <a:rPr lang="en-US" altLang="zh-CN" sz="2000" dirty="0"/>
              <a:t>stderr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stream</a:t>
            </a:r>
            <a:r>
              <a:rPr lang="zh-CN" altLang="en-US" sz="2000" dirty="0"/>
              <a:t> </a:t>
            </a:r>
            <a:r>
              <a:rPr lang="en-US" altLang="zh-CN" sz="2000" dirty="0"/>
              <a:t>defined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 err="1"/>
              <a:t>stdio.h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standard</a:t>
            </a:r>
            <a:r>
              <a:rPr lang="zh-CN" altLang="en-US" sz="2000" dirty="0"/>
              <a:t> </a:t>
            </a:r>
            <a:r>
              <a:rPr lang="en-US" altLang="zh-CN" sz="2000" dirty="0"/>
              <a:t>error</a:t>
            </a:r>
            <a:endParaRPr lang="en-US" sz="2000" dirty="0"/>
          </a:p>
          <a:p>
            <a:pPr>
              <a:buFont typeface="Wingdings" pitchFamily="2" charset="2"/>
              <a:buChar char="Ø"/>
            </a:pP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2966C9-0043-1940-B1FF-84C4EA2D23FA}"/>
              </a:ext>
            </a:extLst>
          </p:cNvPr>
          <p:cNvSpPr/>
          <p:nvPr/>
        </p:nvSpPr>
        <p:spPr>
          <a:xfrm>
            <a:off x="5438898" y="2856973"/>
            <a:ext cx="2149433" cy="4135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Libc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fprintf</a:t>
            </a:r>
            <a:r>
              <a:rPr lang="en-US" altLang="zh-CN" dirty="0">
                <a:solidFill>
                  <a:schemeClr val="tx1"/>
                </a:solidFill>
              </a:rPr>
              <a:t>(stderr)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478C8A-083A-4D4C-B972-4DF29CF32472}"/>
              </a:ext>
            </a:extLst>
          </p:cNvPr>
          <p:cNvSpPr/>
          <p:nvPr/>
        </p:nvSpPr>
        <p:spPr>
          <a:xfrm>
            <a:off x="5438898" y="3654339"/>
            <a:ext cx="2149433" cy="4135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Syscall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write(</a:t>
            </a:r>
            <a:r>
              <a:rPr lang="en-US" altLang="zh-CN" dirty="0" err="1">
                <a:solidFill>
                  <a:schemeClr val="tx1"/>
                </a:solidFill>
              </a:rPr>
              <a:t>fd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=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2)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F410F0-CE0E-884D-962D-972A17BEAA06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6513615" y="3270481"/>
            <a:ext cx="0" cy="3838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462E134-EF30-9544-A364-52E88DC3DB49}"/>
              </a:ext>
            </a:extLst>
          </p:cNvPr>
          <p:cNvSpPr/>
          <p:nvPr/>
        </p:nvSpPr>
        <p:spPr>
          <a:xfrm>
            <a:off x="5438897" y="4477105"/>
            <a:ext cx="2149433" cy="4135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Kernel: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write(</a:t>
            </a:r>
            <a:r>
              <a:rPr lang="en-US" altLang="zh-CN" dirty="0" err="1">
                <a:solidFill>
                  <a:schemeClr val="tx1"/>
                </a:solidFill>
              </a:rPr>
              <a:t>fd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=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2)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19B4BB2-552C-9A40-B00B-874E1B23511B}"/>
              </a:ext>
            </a:extLst>
          </p:cNvPr>
          <p:cNvCxnSpPr>
            <a:stCxn id="12" idx="2"/>
            <a:endCxn id="16" idx="0"/>
          </p:cNvCxnSpPr>
          <p:nvPr/>
        </p:nvCxnSpPr>
        <p:spPr>
          <a:xfrm flipH="1">
            <a:off x="6513614" y="4067847"/>
            <a:ext cx="1" cy="4092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06EF1C-1D48-B047-93C1-780918A39FEC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6513613" y="4890613"/>
            <a:ext cx="1" cy="379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04E913A-84C1-8847-BD11-E136C2398E75}"/>
              </a:ext>
            </a:extLst>
          </p:cNvPr>
          <p:cNvSpPr/>
          <p:nvPr/>
        </p:nvSpPr>
        <p:spPr>
          <a:xfrm>
            <a:off x="5506080" y="5276619"/>
            <a:ext cx="2015066" cy="6395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Something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Wrong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D4665EB-8A79-4B42-B851-5FEDAADF891B}"/>
              </a:ext>
            </a:extLst>
          </p:cNvPr>
          <p:cNvSpPr/>
          <p:nvPr/>
        </p:nvSpPr>
        <p:spPr>
          <a:xfrm>
            <a:off x="424248" y="172292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7347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Errno</a:t>
            </a:r>
            <a:r>
              <a:rPr lang="zh-CN" altLang="en-US" dirty="0"/>
              <a:t> </a:t>
            </a:r>
            <a:r>
              <a:rPr lang="en-US" altLang="zh-CN" dirty="0"/>
              <a:t>(We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talked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it)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 err="1"/>
              <a:t>errno</a:t>
            </a:r>
            <a:r>
              <a:rPr lang="en-US" dirty="0"/>
              <a:t> is a global integer variable set by </a:t>
            </a:r>
            <a:r>
              <a:rPr lang="en-US" dirty="0" err="1"/>
              <a:t>libc</a:t>
            </a:r>
            <a:r>
              <a:rPr lang="en-US" dirty="0"/>
              <a:t> functions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Whenever an error occurs it is set to a non-zero error number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It is never set to zero by </a:t>
            </a:r>
            <a:r>
              <a:rPr lang="en-US" dirty="0" err="1"/>
              <a:t>libc</a:t>
            </a:r>
            <a:r>
              <a:rPr lang="en-US" dirty="0"/>
              <a:t>, but you can modify it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dirty="0"/>
              <a:t>Numbers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defined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 err="1"/>
              <a:t>errno.h</a:t>
            </a:r>
            <a:endParaRPr lang="en-US" altLang="zh-CN" dirty="0"/>
          </a:p>
          <a:p>
            <a:pPr lvl="1">
              <a:buFont typeface="Wingdings" pitchFamily="2" charset="2"/>
              <a:buChar char="Ø"/>
            </a:pP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 err="1"/>
              <a:t>errno</a:t>
            </a:r>
            <a:r>
              <a:rPr lang="zh-CN" altLang="en-US" dirty="0"/>
              <a:t> </a:t>
            </a:r>
            <a:r>
              <a:rPr lang="en-US" altLang="zh-CN" dirty="0"/>
              <a:t>-l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print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error</a:t>
            </a:r>
            <a:r>
              <a:rPr lang="zh-CN" altLang="en-US" dirty="0"/>
              <a:t> </a:t>
            </a:r>
            <a:r>
              <a:rPr lang="en-US" altLang="zh-CN" dirty="0"/>
              <a:t>message</a:t>
            </a:r>
            <a:r>
              <a:rPr lang="zh-CN" altLang="en-US" dirty="0"/>
              <a:t> </a:t>
            </a:r>
            <a:r>
              <a:rPr lang="en-US" altLang="zh-CN" dirty="0"/>
              <a:t>behind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error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b="1" dirty="0"/>
              <a:t>char</a:t>
            </a:r>
            <a:r>
              <a:rPr lang="en-US" dirty="0"/>
              <a:t> </a:t>
            </a:r>
            <a:r>
              <a:rPr lang="en-US" b="1" dirty="0"/>
              <a:t>*</a:t>
            </a:r>
            <a:r>
              <a:rPr lang="en-US" b="1" dirty="0" err="1"/>
              <a:t>strerror</a:t>
            </a:r>
            <a:r>
              <a:rPr lang="en-US" b="1" dirty="0"/>
              <a:t>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u="sng" dirty="0" err="1"/>
              <a:t>errnum</a:t>
            </a:r>
            <a:r>
              <a:rPr lang="en-US" b="1" u="sng" dirty="0"/>
              <a:t>);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Return a pointer to a string describing the error </a:t>
            </a:r>
            <a:r>
              <a:rPr lang="en-US" altLang="zh-CN" dirty="0"/>
              <a:t>behind</a:t>
            </a:r>
            <a:r>
              <a:rPr lang="zh-CN" altLang="en-US" dirty="0"/>
              <a:t> </a:t>
            </a:r>
            <a:r>
              <a:rPr lang="en-US" dirty="0" err="1"/>
              <a:t>errnum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56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9BDE94-F2BB-BC41-A2E4-CC61072CF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065" y="4144029"/>
            <a:ext cx="5364668" cy="2075616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E50E09B-E985-A447-AA18-30ED2D892130}"/>
              </a:ext>
            </a:extLst>
          </p:cNvPr>
          <p:cNvSpPr/>
          <p:nvPr/>
        </p:nvSpPr>
        <p:spPr>
          <a:xfrm>
            <a:off x="7147360" y="4836883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00E142A-980B-0541-8BF7-9BBB47772F2F}"/>
              </a:ext>
            </a:extLst>
          </p:cNvPr>
          <p:cNvSpPr/>
          <p:nvPr/>
        </p:nvSpPr>
        <p:spPr>
          <a:xfrm>
            <a:off x="7309567" y="973394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7753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perror</a:t>
            </a:r>
            <a:r>
              <a:rPr lang="en-US" dirty="0"/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void</a:t>
            </a:r>
            <a:r>
              <a:rPr lang="en-US" dirty="0"/>
              <a:t> </a:t>
            </a:r>
            <a:r>
              <a:rPr lang="en-US" b="1" dirty="0" err="1"/>
              <a:t>perror</a:t>
            </a:r>
            <a:r>
              <a:rPr lang="en-US" b="1" dirty="0"/>
              <a:t>(</a:t>
            </a:r>
            <a:r>
              <a:rPr lang="en-US" b="1" dirty="0" err="1"/>
              <a:t>const</a:t>
            </a:r>
            <a:r>
              <a:rPr lang="en-US" dirty="0"/>
              <a:t> </a:t>
            </a:r>
            <a:r>
              <a:rPr lang="en-US" b="1" dirty="0"/>
              <a:t>char</a:t>
            </a:r>
            <a:r>
              <a:rPr lang="en-US" dirty="0"/>
              <a:t> </a:t>
            </a:r>
            <a:r>
              <a:rPr lang="en-US" b="1" dirty="0"/>
              <a:t>*</a:t>
            </a:r>
            <a:r>
              <a:rPr lang="en-US" u="sng" dirty="0"/>
              <a:t>s</a:t>
            </a:r>
            <a:r>
              <a:rPr lang="en-US" b="1" u="sng" dirty="0"/>
              <a:t>);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/>
              <a:t>Produces an error message including the string s, colon, and a description of the last error based on the error number stored in </a:t>
            </a:r>
            <a:r>
              <a:rPr lang="en-US" dirty="0" err="1"/>
              <a:t>errno</a:t>
            </a:r>
            <a:endParaRPr lang="en-US" dirty="0"/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 err="1"/>
              <a:t>perror</a:t>
            </a:r>
            <a:r>
              <a:rPr lang="en-US" dirty="0"/>
              <a:t>(s) is equivalent to </a:t>
            </a:r>
            <a:r>
              <a:rPr lang="en-US" dirty="0" err="1"/>
              <a:t>printf</a:t>
            </a:r>
            <a:r>
              <a:rPr lang="en-US" dirty="0"/>
              <a:t>(“%s: %s\n”, s, </a:t>
            </a:r>
            <a:r>
              <a:rPr lang="en-US" dirty="0" err="1"/>
              <a:t>strerror</a:t>
            </a:r>
            <a:r>
              <a:rPr lang="en-US" dirty="0"/>
              <a:t>(</a:t>
            </a:r>
            <a:r>
              <a:rPr lang="en-US" dirty="0" err="1"/>
              <a:t>errno</a:t>
            </a:r>
            <a:r>
              <a:rPr lang="en-US" dirty="0"/>
              <a:t>));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57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8E0183D-E731-474B-95A0-5FB4BE84D58C}"/>
              </a:ext>
            </a:extLst>
          </p:cNvPr>
          <p:cNvSpPr/>
          <p:nvPr/>
        </p:nvSpPr>
        <p:spPr>
          <a:xfrm>
            <a:off x="777240" y="293401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5721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6DA15-FBA6-E045-B7DB-92557D2D0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IO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7691E-84A1-9F4C-8E65-E6FF80C5B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7BE78-B62A-4140-AA4B-1B6B112E8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CS-392-A Systems Programming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D194C-2267-0542-9CA5-7356DF272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58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F5FF231-0500-7A4E-BCBC-DE26E4A17799}"/>
              </a:ext>
            </a:extLst>
          </p:cNvPr>
          <p:cNvSpPr/>
          <p:nvPr/>
        </p:nvSpPr>
        <p:spPr>
          <a:xfrm>
            <a:off x="182202" y="454640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7240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Stream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72529" y="1396181"/>
            <a:ext cx="8798943" cy="482346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FILE *</a:t>
            </a:r>
            <a:r>
              <a:rPr lang="en-US" b="1" dirty="0" err="1"/>
              <a:t>fopen</a:t>
            </a:r>
            <a:r>
              <a:rPr lang="en-US" b="1" dirty="0"/>
              <a:t>(</a:t>
            </a:r>
            <a:r>
              <a:rPr lang="en-US" b="1" dirty="0" err="1"/>
              <a:t>const</a:t>
            </a:r>
            <a:r>
              <a:rPr lang="en-US" b="1" dirty="0"/>
              <a:t> char *path, </a:t>
            </a:r>
            <a:r>
              <a:rPr lang="en-US" b="1" dirty="0" err="1"/>
              <a:t>const</a:t>
            </a:r>
            <a:r>
              <a:rPr lang="en-US" b="1" dirty="0"/>
              <a:t> char *mode)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/>
              <a:t>Opens the file</a:t>
            </a:r>
            <a:r>
              <a:rPr lang="en-US" altLang="zh-CN" dirty="0"/>
              <a:t>/device</a:t>
            </a:r>
            <a:r>
              <a:rPr lang="en-US" dirty="0"/>
              <a:t> whose name is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en-US" dirty="0"/>
              <a:t> the string pointed to by </a:t>
            </a:r>
            <a:r>
              <a:rPr lang="en-US" altLang="zh-CN" dirty="0"/>
              <a:t>“</a:t>
            </a:r>
            <a:r>
              <a:rPr lang="en-US" dirty="0"/>
              <a:t>path</a:t>
            </a:r>
            <a:r>
              <a:rPr lang="en-US" altLang="zh-CN" dirty="0"/>
              <a:t>”</a:t>
            </a:r>
            <a:r>
              <a:rPr lang="en-US" dirty="0"/>
              <a:t> 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opened</a:t>
            </a:r>
            <a:r>
              <a:rPr lang="zh-CN" altLang="en-US" dirty="0"/>
              <a:t> </a:t>
            </a:r>
            <a:r>
              <a:rPr lang="en-US" altLang="zh-CN" dirty="0"/>
              <a:t>file/device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associated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stream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represented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returned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* </a:t>
            </a:r>
            <a:r>
              <a:rPr lang="en-US" altLang="zh-CN" dirty="0"/>
              <a:t>pointer</a:t>
            </a:r>
            <a:endParaRPr lang="en-US" dirty="0"/>
          </a:p>
          <a:p>
            <a:pPr lvl="1">
              <a:buFont typeface="Wingdings" pitchFamily="2" charset="2"/>
              <a:buChar char="Ø"/>
            </a:pPr>
            <a:r>
              <a:rPr lang="en-US" dirty="0"/>
              <a:t>The string pointed to by </a:t>
            </a:r>
            <a:r>
              <a:rPr lang="en-US" altLang="zh-CN" dirty="0"/>
              <a:t>“</a:t>
            </a:r>
            <a:r>
              <a:rPr lang="en-US" dirty="0"/>
              <a:t>mode</a:t>
            </a:r>
            <a:r>
              <a:rPr lang="en-US" altLang="zh-CN" dirty="0"/>
              <a:t>”</a:t>
            </a:r>
            <a:r>
              <a:rPr lang="en-US" dirty="0"/>
              <a:t> specifies the mode in which to open the file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59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B4D6B1-26EC-534C-9405-D3078B7124B0}"/>
              </a:ext>
            </a:extLst>
          </p:cNvPr>
          <p:cNvSpPr txBox="1">
            <a:spLocks/>
          </p:cNvSpPr>
          <p:nvPr/>
        </p:nvSpPr>
        <p:spPr>
          <a:xfrm>
            <a:off x="172528" y="3288317"/>
            <a:ext cx="4025399" cy="279778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0" tIns="45720" rIns="0" bIns="45720" rtlCol="0">
            <a:normAutofit fontScale="6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i="1" dirty="0">
                <a:solidFill>
                  <a:srgbClr val="00B050"/>
                </a:solidFill>
              </a:rPr>
              <a:t>//</a:t>
            </a:r>
            <a:r>
              <a:rPr lang="zh-CN" altLang="en-US" i="1" dirty="0">
                <a:solidFill>
                  <a:srgbClr val="00B050"/>
                </a:solidFill>
              </a:rPr>
              <a:t> </a:t>
            </a:r>
            <a:r>
              <a:rPr lang="en-US" altLang="zh-CN" i="1" dirty="0" err="1">
                <a:solidFill>
                  <a:srgbClr val="00B050"/>
                </a:solidFill>
              </a:rPr>
              <a:t>openfile.c</a:t>
            </a:r>
            <a:endParaRPr lang="en-US" altLang="zh-CN" i="1" dirty="0">
              <a:solidFill>
                <a:srgbClr val="00B050"/>
              </a:solidFill>
            </a:endParaRPr>
          </a:p>
          <a:p>
            <a:r>
              <a:rPr lang="en-US" altLang="zh-CN" dirty="0"/>
              <a:t>#include&lt;</a:t>
            </a:r>
            <a:r>
              <a:rPr lang="en-US" altLang="zh-CN" dirty="0" err="1"/>
              <a:t>stdio.h</a:t>
            </a:r>
            <a:r>
              <a:rPr lang="en-US" altLang="zh-CN" dirty="0"/>
              <a:t>&gt;</a:t>
            </a:r>
          </a:p>
          <a:p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/>
              <a:t>main(</a:t>
            </a:r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 err="1"/>
              <a:t>argc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char</a:t>
            </a:r>
            <a:r>
              <a:rPr lang="zh-CN" altLang="en-US" dirty="0"/>
              <a:t> ** </a:t>
            </a:r>
            <a:r>
              <a:rPr lang="en-US" altLang="zh-CN" dirty="0" err="1"/>
              <a:t>argv</a:t>
            </a:r>
            <a:r>
              <a:rPr lang="en-US" altLang="zh-CN" dirty="0"/>
              <a:t>){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FILE</a:t>
            </a:r>
            <a:r>
              <a:rPr lang="zh-CN" altLang="en-US" dirty="0"/>
              <a:t> *</a:t>
            </a:r>
            <a:r>
              <a:rPr lang="en-US" altLang="zh-CN" dirty="0" err="1"/>
              <a:t>fp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    </a:t>
            </a:r>
            <a:r>
              <a:rPr lang="en-US" altLang="zh-CN" dirty="0" err="1"/>
              <a:t>fp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 err="1"/>
              <a:t>fopen</a:t>
            </a:r>
            <a:r>
              <a:rPr lang="en-US" altLang="zh-CN" dirty="0"/>
              <a:t>(“/path/to/your/file”,</a:t>
            </a:r>
            <a:r>
              <a:rPr lang="zh-CN" altLang="en-US" dirty="0"/>
              <a:t> </a:t>
            </a:r>
            <a:r>
              <a:rPr lang="en-US" altLang="zh-CN" dirty="0"/>
              <a:t>“r”);</a:t>
            </a:r>
          </a:p>
          <a:p>
            <a:r>
              <a:rPr lang="zh-CN" altLang="en-US" i="1" dirty="0">
                <a:solidFill>
                  <a:srgbClr val="FF0000"/>
                </a:solidFill>
              </a:rPr>
              <a:t>    </a:t>
            </a:r>
            <a:r>
              <a:rPr lang="en-US" altLang="zh-CN" i="1" dirty="0">
                <a:solidFill>
                  <a:srgbClr val="FF0000"/>
                </a:solidFill>
              </a:rPr>
              <a:t>//open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the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file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at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“/path/to/your/file”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to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read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return</a:t>
            </a:r>
            <a:r>
              <a:rPr lang="zh-CN" altLang="en-US" dirty="0"/>
              <a:t> </a:t>
            </a:r>
            <a:r>
              <a:rPr lang="en-US" altLang="zh-CN" dirty="0"/>
              <a:t>1;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}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0EF6504-0B90-D04F-BC72-EB43C0FBCBCA}"/>
              </a:ext>
            </a:extLst>
          </p:cNvPr>
          <p:cNvSpPr txBox="1">
            <a:spLocks/>
          </p:cNvSpPr>
          <p:nvPr/>
        </p:nvSpPr>
        <p:spPr>
          <a:xfrm>
            <a:off x="4369042" y="3288317"/>
            <a:ext cx="4025399" cy="279778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0" tIns="45720" rIns="0" bIns="45720" rtlCol="0">
            <a:normAutofit fontScale="5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i="1" dirty="0">
                <a:solidFill>
                  <a:srgbClr val="00B050"/>
                </a:solidFill>
              </a:rPr>
              <a:t>//</a:t>
            </a:r>
            <a:r>
              <a:rPr lang="zh-CN" altLang="en-US" i="1" dirty="0">
                <a:solidFill>
                  <a:srgbClr val="00B050"/>
                </a:solidFill>
              </a:rPr>
              <a:t> </a:t>
            </a:r>
            <a:r>
              <a:rPr lang="en-US" altLang="zh-CN" i="1" dirty="0" err="1">
                <a:solidFill>
                  <a:srgbClr val="00B050"/>
                </a:solidFill>
              </a:rPr>
              <a:t>openfile.c</a:t>
            </a:r>
            <a:endParaRPr lang="en-US" altLang="zh-CN" i="1" dirty="0">
              <a:solidFill>
                <a:srgbClr val="00B050"/>
              </a:solidFill>
            </a:endParaRPr>
          </a:p>
          <a:p>
            <a:r>
              <a:rPr lang="en-US" altLang="zh-CN" dirty="0"/>
              <a:t>#include&lt;</a:t>
            </a:r>
            <a:r>
              <a:rPr lang="en-US" altLang="zh-CN" dirty="0" err="1"/>
              <a:t>stdio.h</a:t>
            </a:r>
            <a:r>
              <a:rPr lang="en-US" altLang="zh-CN" dirty="0"/>
              <a:t>&gt;</a:t>
            </a:r>
          </a:p>
          <a:p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/>
              <a:t>main(</a:t>
            </a:r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 err="1"/>
              <a:t>argc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char</a:t>
            </a:r>
            <a:r>
              <a:rPr lang="zh-CN" altLang="en-US" dirty="0"/>
              <a:t> ** </a:t>
            </a:r>
            <a:r>
              <a:rPr lang="en-US" altLang="zh-CN" dirty="0" err="1"/>
              <a:t>argv</a:t>
            </a:r>
            <a:r>
              <a:rPr lang="en-US" altLang="zh-CN" dirty="0"/>
              <a:t>){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FILE</a:t>
            </a:r>
            <a:r>
              <a:rPr lang="zh-CN" altLang="en-US" dirty="0"/>
              <a:t> *</a:t>
            </a:r>
            <a:r>
              <a:rPr lang="en-US" altLang="zh-CN" dirty="0" err="1"/>
              <a:t>fp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    </a:t>
            </a:r>
            <a:r>
              <a:rPr lang="en-US" altLang="zh-CN" dirty="0" err="1"/>
              <a:t>fp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 err="1"/>
              <a:t>fopen</a:t>
            </a:r>
            <a:r>
              <a:rPr lang="en-US" altLang="zh-CN" dirty="0"/>
              <a:t>(“</a:t>
            </a:r>
            <a:r>
              <a:rPr lang="en-US" dirty="0"/>
              <a:t>/dev/stdin</a:t>
            </a:r>
            <a:r>
              <a:rPr lang="en-US" altLang="zh-CN" dirty="0"/>
              <a:t>”,</a:t>
            </a:r>
            <a:r>
              <a:rPr lang="zh-CN" altLang="en-US" dirty="0"/>
              <a:t> </a:t>
            </a:r>
            <a:r>
              <a:rPr lang="en-US" altLang="zh-CN" dirty="0"/>
              <a:t>“r”);</a:t>
            </a:r>
          </a:p>
          <a:p>
            <a:r>
              <a:rPr lang="zh-CN" altLang="en-US" i="1" dirty="0">
                <a:solidFill>
                  <a:srgbClr val="FF0000"/>
                </a:solidFill>
              </a:rPr>
              <a:t>    </a:t>
            </a:r>
            <a:r>
              <a:rPr lang="en-US" altLang="zh-CN" i="1" dirty="0">
                <a:solidFill>
                  <a:srgbClr val="FF0000"/>
                </a:solidFill>
              </a:rPr>
              <a:t>//open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the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standard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input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device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to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read</a:t>
            </a:r>
          </a:p>
          <a:p>
            <a:pPr marL="201168" lvl="1" indent="0">
              <a:buNone/>
            </a:pPr>
            <a:r>
              <a:rPr lang="en-US" altLang="zh-CN" i="1" dirty="0">
                <a:solidFill>
                  <a:srgbClr val="FF0000"/>
                </a:solidFill>
              </a:rPr>
              <a:t>//no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difference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from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file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based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stream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return</a:t>
            </a:r>
            <a:r>
              <a:rPr lang="zh-CN" altLang="en-US" dirty="0"/>
              <a:t> </a:t>
            </a:r>
            <a:r>
              <a:rPr lang="en-US" altLang="zh-CN" dirty="0"/>
              <a:t>1;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}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5C3693D-9995-314B-BAF5-5CA37F45A77A}"/>
              </a:ext>
            </a:extLst>
          </p:cNvPr>
          <p:cNvSpPr/>
          <p:nvPr/>
        </p:nvSpPr>
        <p:spPr>
          <a:xfrm>
            <a:off x="172529" y="502999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367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6DA15-FBA6-E045-B7DB-92557D2D0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--</a:t>
            </a:r>
            <a:r>
              <a:rPr lang="zh-CN" altLang="en-US" dirty="0"/>
              <a:t> </a:t>
            </a:r>
            <a:r>
              <a:rPr lang="en-US" altLang="zh-CN" dirty="0"/>
              <a:t>Linux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7691E-84A1-9F4C-8E65-E6FF80C5B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7BE78-B62A-4140-AA4B-1B6B112E8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CS-392-A Systems Programming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D194C-2267-0542-9CA5-7356DF272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F5FF231-0500-7A4E-BCBC-DE26E4A17799}"/>
              </a:ext>
            </a:extLst>
          </p:cNvPr>
          <p:cNvSpPr/>
          <p:nvPr/>
        </p:nvSpPr>
        <p:spPr>
          <a:xfrm>
            <a:off x="182202" y="454640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7917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Modes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60</a:t>
            </a:fld>
            <a:endParaRPr lang="en-US"/>
          </a:p>
        </p:txBody>
      </p:sp>
      <p:pic>
        <p:nvPicPr>
          <p:cNvPr id="8" name="Picture 6" descr="\\172.16.2.26\Art\OUTPUT\PTG\STEVENS-RAGO\Ch05\Stevens_fig05-0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81" b="15577"/>
          <a:stretch/>
        </p:blipFill>
        <p:spPr bwMode="auto">
          <a:xfrm>
            <a:off x="643137" y="2042947"/>
            <a:ext cx="7806649" cy="3285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53EA89-C2F8-4340-9BEB-939CC74FBF9C}"/>
              </a:ext>
            </a:extLst>
          </p:cNvPr>
          <p:cNvSpPr txBox="1"/>
          <p:nvPr/>
        </p:nvSpPr>
        <p:spPr>
          <a:xfrm>
            <a:off x="4830882" y="5000411"/>
            <a:ext cx="4233034" cy="13234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UNIX does not treat binaries differently so in most cases using </a:t>
            </a:r>
            <a:r>
              <a:rPr lang="en-US" sz="2000" i="1" dirty="0"/>
              <a:t>b</a:t>
            </a:r>
            <a:r>
              <a:rPr lang="en-US" sz="2000" dirty="0"/>
              <a:t> does not affect the stream in any way, but it does increase code readability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317B66B-0540-9048-A3CB-AFBD1DE6D8D1}"/>
              </a:ext>
            </a:extLst>
          </p:cNvPr>
          <p:cNvSpPr/>
          <p:nvPr/>
        </p:nvSpPr>
        <p:spPr>
          <a:xfrm>
            <a:off x="172529" y="502999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8845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dirty="0"/>
              <a:t>Stream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b="1" dirty="0" err="1"/>
              <a:t>fclose</a:t>
            </a:r>
            <a:r>
              <a:rPr lang="en-US" b="1" dirty="0"/>
              <a:t>(FILE *</a:t>
            </a:r>
            <a:r>
              <a:rPr lang="en-US" b="1" dirty="0" err="1"/>
              <a:t>fp</a:t>
            </a:r>
            <a:r>
              <a:rPr lang="en-US" b="1" dirty="0"/>
              <a:t>);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Flushes the stream pointed to by </a:t>
            </a:r>
            <a:r>
              <a:rPr lang="en-US" dirty="0" err="1"/>
              <a:t>fp</a:t>
            </a:r>
            <a:r>
              <a:rPr lang="en-US" dirty="0"/>
              <a:t> (writing any buffered output data using </a:t>
            </a:r>
            <a:r>
              <a:rPr lang="en-US" dirty="0" err="1"/>
              <a:t>fflush</a:t>
            </a:r>
            <a:r>
              <a:rPr lang="en-US" dirty="0"/>
              <a:t>(3)) and closes  the  underlying  file descriptor</a:t>
            </a:r>
          </a:p>
          <a:p>
            <a:r>
              <a:rPr lang="en-US" i="1" dirty="0">
                <a:solidFill>
                  <a:srgbClr val="FF0000"/>
                </a:solidFill>
              </a:rPr>
              <a:t>Warning: If you are writing or appending to a file remember to always close it or otherwise your changes may not be written to disk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61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31488EE-27FA-214C-A419-34F302AF93D9}"/>
              </a:ext>
            </a:extLst>
          </p:cNvPr>
          <p:cNvSpPr txBox="1">
            <a:spLocks/>
          </p:cNvSpPr>
          <p:nvPr/>
        </p:nvSpPr>
        <p:spPr>
          <a:xfrm>
            <a:off x="1615380" y="3421857"/>
            <a:ext cx="4025399" cy="279778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0" tIns="45720" rIns="0" bIns="45720" rtlCol="0">
            <a:normAutofit fontScale="6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i="1" dirty="0">
                <a:solidFill>
                  <a:srgbClr val="00B050"/>
                </a:solidFill>
              </a:rPr>
              <a:t>//</a:t>
            </a:r>
            <a:r>
              <a:rPr lang="zh-CN" altLang="en-US" i="1" dirty="0">
                <a:solidFill>
                  <a:srgbClr val="00B050"/>
                </a:solidFill>
              </a:rPr>
              <a:t> </a:t>
            </a:r>
            <a:r>
              <a:rPr lang="en-US" altLang="zh-CN" i="1" dirty="0" err="1">
                <a:solidFill>
                  <a:srgbClr val="00B050"/>
                </a:solidFill>
              </a:rPr>
              <a:t>openfile.c</a:t>
            </a:r>
            <a:endParaRPr lang="en-US" altLang="zh-CN" i="1" dirty="0">
              <a:solidFill>
                <a:srgbClr val="00B050"/>
              </a:solidFill>
            </a:endParaRPr>
          </a:p>
          <a:p>
            <a:r>
              <a:rPr lang="en-US" altLang="zh-CN" dirty="0"/>
              <a:t>#include&lt;</a:t>
            </a:r>
            <a:r>
              <a:rPr lang="en-US" altLang="zh-CN" dirty="0" err="1"/>
              <a:t>stdio.h</a:t>
            </a:r>
            <a:r>
              <a:rPr lang="en-US" altLang="zh-CN" dirty="0"/>
              <a:t>&gt;</a:t>
            </a:r>
          </a:p>
          <a:p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/>
              <a:t>main(</a:t>
            </a:r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 err="1"/>
              <a:t>argc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char</a:t>
            </a:r>
            <a:r>
              <a:rPr lang="zh-CN" altLang="en-US" dirty="0"/>
              <a:t> ** </a:t>
            </a:r>
            <a:r>
              <a:rPr lang="en-US" altLang="zh-CN" dirty="0" err="1"/>
              <a:t>argv</a:t>
            </a:r>
            <a:r>
              <a:rPr lang="en-US" altLang="zh-CN" dirty="0"/>
              <a:t>){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FILE</a:t>
            </a:r>
            <a:r>
              <a:rPr lang="zh-CN" altLang="en-US" dirty="0"/>
              <a:t> *</a:t>
            </a:r>
            <a:r>
              <a:rPr lang="en-US" altLang="zh-CN" dirty="0" err="1"/>
              <a:t>fp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    </a:t>
            </a:r>
            <a:r>
              <a:rPr lang="en-US" altLang="zh-CN" dirty="0" err="1"/>
              <a:t>fp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 err="1"/>
              <a:t>fopen</a:t>
            </a:r>
            <a:r>
              <a:rPr lang="en-US" altLang="zh-CN" dirty="0"/>
              <a:t>(“/path/to/your/file”,</a:t>
            </a:r>
            <a:r>
              <a:rPr lang="zh-CN" altLang="en-US" dirty="0"/>
              <a:t> </a:t>
            </a:r>
            <a:r>
              <a:rPr lang="en-US" altLang="zh-CN" dirty="0"/>
              <a:t>“r”);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    </a:t>
            </a:r>
            <a:r>
              <a:rPr lang="en-US" altLang="zh-CN" dirty="0" err="1">
                <a:solidFill>
                  <a:schemeClr val="tx1"/>
                </a:solidFill>
              </a:rPr>
              <a:t>fclose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en-US" altLang="zh-CN" dirty="0" err="1">
                <a:solidFill>
                  <a:schemeClr val="tx1"/>
                </a:solidFill>
              </a:rPr>
              <a:t>fp</a:t>
            </a:r>
            <a:r>
              <a:rPr lang="en-US" altLang="zh-CN" dirty="0">
                <a:solidFill>
                  <a:schemeClr val="tx1"/>
                </a:solidFill>
              </a:rPr>
              <a:t>);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//close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the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opened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stream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return</a:t>
            </a:r>
            <a:r>
              <a:rPr lang="zh-CN" altLang="en-US" dirty="0"/>
              <a:t> </a:t>
            </a:r>
            <a:r>
              <a:rPr lang="en-US" altLang="zh-CN" dirty="0"/>
              <a:t>1;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}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AF2DE92-2368-BB45-ABD4-B735E975CC74}"/>
              </a:ext>
            </a:extLst>
          </p:cNvPr>
          <p:cNvSpPr/>
          <p:nvPr/>
        </p:nvSpPr>
        <p:spPr>
          <a:xfrm>
            <a:off x="172529" y="502999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9200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Reopen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Stream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FILE *</a:t>
            </a:r>
            <a:r>
              <a:rPr lang="en-US" b="1" dirty="0" err="1"/>
              <a:t>freopen</a:t>
            </a:r>
            <a:r>
              <a:rPr lang="en-US" b="1" dirty="0"/>
              <a:t>(</a:t>
            </a:r>
            <a:r>
              <a:rPr lang="en-US" b="1" dirty="0" err="1"/>
              <a:t>const</a:t>
            </a:r>
            <a:r>
              <a:rPr lang="en-US" b="1" dirty="0"/>
              <a:t> char *path, </a:t>
            </a:r>
            <a:r>
              <a:rPr lang="en-US" b="1" dirty="0" err="1"/>
              <a:t>const</a:t>
            </a:r>
            <a:r>
              <a:rPr lang="en-US" b="1" dirty="0"/>
              <a:t> char *mode, FILE *stream);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/>
              <a:t>Opens the file whose name is the string pointed to by path and associates the stream pointed to by stream with it. 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/>
              <a:t>The original  stream  (if  it exists) is closed.  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/>
              <a:t>The  primary  use  of  the  </a:t>
            </a:r>
            <a:r>
              <a:rPr lang="en-US" dirty="0" err="1"/>
              <a:t>freopen</a:t>
            </a:r>
            <a:r>
              <a:rPr lang="en-US" dirty="0"/>
              <a:t>() function  is  to change the file associated with a standard text stream(stderr, stdin, or </a:t>
            </a:r>
            <a:r>
              <a:rPr lang="en-US" dirty="0" err="1"/>
              <a:t>stdout</a:t>
            </a:r>
            <a:r>
              <a:rPr lang="en-US" dirty="0"/>
              <a:t>)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62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5E66F74-1FB5-D940-9C05-F0F93CF170BA}"/>
              </a:ext>
            </a:extLst>
          </p:cNvPr>
          <p:cNvSpPr txBox="1">
            <a:spLocks/>
          </p:cNvSpPr>
          <p:nvPr/>
        </p:nvSpPr>
        <p:spPr>
          <a:xfrm>
            <a:off x="1015677" y="3421857"/>
            <a:ext cx="6198583" cy="279778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0" tIns="45720" rIns="0" bIns="45720" rtlCol="0">
            <a:normAutofit fontScale="5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i="1" dirty="0">
                <a:solidFill>
                  <a:srgbClr val="FF0000"/>
                </a:solidFill>
              </a:rPr>
              <a:t>//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i="1" dirty="0" err="1">
                <a:solidFill>
                  <a:srgbClr val="FF0000"/>
                </a:solidFill>
              </a:rPr>
              <a:t>freopen</a:t>
            </a:r>
            <a:r>
              <a:rPr lang="en-US" i="1" dirty="0">
                <a:solidFill>
                  <a:srgbClr val="FF0000"/>
                </a:solidFill>
              </a:rPr>
              <a:t> example: redirecting </a:t>
            </a:r>
            <a:r>
              <a:rPr lang="en-US" i="1" dirty="0" err="1">
                <a:solidFill>
                  <a:srgbClr val="FF0000"/>
                </a:solidFill>
              </a:rPr>
              <a:t>stdout</a:t>
            </a:r>
            <a:r>
              <a:rPr lang="en-US" i="1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/>
              <a:t> #include &lt;</a:t>
            </a:r>
            <a:r>
              <a:rPr lang="en-US" dirty="0" err="1"/>
              <a:t>stdio.h</a:t>
            </a:r>
            <a:r>
              <a:rPr lang="en-US" dirty="0"/>
              <a:t>&gt; 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main (</a:t>
            </a:r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 err="1"/>
              <a:t>argc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char</a:t>
            </a:r>
            <a:r>
              <a:rPr lang="zh-CN" altLang="en-US" dirty="0"/>
              <a:t>** </a:t>
            </a:r>
            <a:r>
              <a:rPr lang="en-US" altLang="zh-CN" dirty="0" err="1"/>
              <a:t>argv</a:t>
            </a:r>
            <a:r>
              <a:rPr lang="en-US" dirty="0"/>
              <a:t>) {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freopen</a:t>
            </a:r>
            <a:r>
              <a:rPr lang="en-US" dirty="0"/>
              <a:t> ("myfile.txt","w",</a:t>
            </a:r>
            <a:r>
              <a:rPr lang="en-US" dirty="0" err="1"/>
              <a:t>stdout</a:t>
            </a:r>
            <a:r>
              <a:rPr lang="en-US" dirty="0"/>
              <a:t>); </a:t>
            </a:r>
          </a:p>
          <a:p>
            <a:pPr marL="0" indent="0">
              <a:buNone/>
            </a:pPr>
            <a:r>
              <a:rPr lang="en-US" i="1" dirty="0">
                <a:solidFill>
                  <a:srgbClr val="FF0000"/>
                </a:solidFill>
              </a:rPr>
              <a:t>	</a:t>
            </a:r>
            <a:r>
              <a:rPr lang="en-US" altLang="zh-CN" i="1" dirty="0">
                <a:solidFill>
                  <a:srgbClr val="FF0000"/>
                </a:solidFill>
              </a:rPr>
              <a:t>//associate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“standard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output”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to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“</a:t>
            </a:r>
            <a:r>
              <a:rPr lang="en-US" altLang="zh-CN" i="1" dirty="0" err="1">
                <a:solidFill>
                  <a:srgbClr val="FF0000"/>
                </a:solidFill>
              </a:rPr>
              <a:t>myfile.txt</a:t>
            </a:r>
            <a:r>
              <a:rPr lang="en-US" altLang="zh-CN" i="1" dirty="0">
                <a:solidFill>
                  <a:srgbClr val="FF0000"/>
                </a:solidFill>
              </a:rPr>
              <a:t>”</a:t>
            </a:r>
            <a:endParaRPr lang="en-US" i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printf</a:t>
            </a:r>
            <a:r>
              <a:rPr lang="en-US" dirty="0"/>
              <a:t> ("This sentence is redirected to a file.");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fclose</a:t>
            </a:r>
            <a:r>
              <a:rPr lang="en-US" dirty="0"/>
              <a:t> (</a:t>
            </a:r>
            <a:r>
              <a:rPr lang="en-US" dirty="0" err="1"/>
              <a:t>stdout</a:t>
            </a:r>
            <a:r>
              <a:rPr lang="en-US" dirty="0"/>
              <a:t>); </a:t>
            </a:r>
          </a:p>
          <a:p>
            <a:pPr marL="0" indent="0">
              <a:buNone/>
            </a:pPr>
            <a:r>
              <a:rPr lang="en-US" dirty="0"/>
              <a:t>	return 0; 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6BD3BD7-082D-F94D-BA56-3416A5BAFA39}"/>
              </a:ext>
            </a:extLst>
          </p:cNvPr>
          <p:cNvSpPr/>
          <p:nvPr/>
        </p:nvSpPr>
        <p:spPr>
          <a:xfrm>
            <a:off x="172529" y="502999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3317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Read/Write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Streams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char *</a:t>
            </a:r>
            <a:r>
              <a:rPr lang="en-US" b="1" dirty="0" err="1"/>
              <a:t>fgets</a:t>
            </a:r>
            <a:r>
              <a:rPr lang="en-US" b="1" dirty="0"/>
              <a:t>(char *s, </a:t>
            </a:r>
            <a:r>
              <a:rPr lang="en-US" b="1" dirty="0" err="1"/>
              <a:t>int</a:t>
            </a:r>
            <a:r>
              <a:rPr lang="en-US" b="1" dirty="0"/>
              <a:t> size, FILE *stream);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R</a:t>
            </a:r>
            <a:r>
              <a:rPr lang="en-US" dirty="0"/>
              <a:t>eads in at most one less than </a:t>
            </a:r>
            <a:r>
              <a:rPr lang="en-US" i="1" dirty="0"/>
              <a:t>size</a:t>
            </a:r>
            <a:r>
              <a:rPr lang="en-US" dirty="0"/>
              <a:t> characters from </a:t>
            </a:r>
            <a:r>
              <a:rPr lang="en-US" i="1" dirty="0"/>
              <a:t>stream</a:t>
            </a:r>
            <a:r>
              <a:rPr lang="en-US" dirty="0"/>
              <a:t> and stores them into the buffer pointed to by </a:t>
            </a:r>
            <a:r>
              <a:rPr lang="en-US" i="1" dirty="0"/>
              <a:t>s</a:t>
            </a:r>
            <a:r>
              <a:rPr lang="en-US" dirty="0"/>
              <a:t>. 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/>
              <a:t>Reading stops after an </a:t>
            </a:r>
            <a:r>
              <a:rPr lang="en-US" b="1" dirty="0"/>
              <a:t>EOF</a:t>
            </a:r>
            <a:r>
              <a:rPr lang="en-US" dirty="0"/>
              <a:t> or a newline</a:t>
            </a:r>
            <a:r>
              <a:rPr lang="zh-CN" altLang="en-US" dirty="0"/>
              <a:t> </a:t>
            </a:r>
            <a:r>
              <a:rPr lang="en-US" altLang="zh-CN" dirty="0"/>
              <a:t>(i.e.,</a:t>
            </a:r>
            <a:r>
              <a:rPr lang="zh-CN" altLang="en-US" dirty="0"/>
              <a:t> </a:t>
            </a:r>
            <a:r>
              <a:rPr lang="en-US" altLang="zh-CN" dirty="0"/>
              <a:t>‘\n’)</a:t>
            </a:r>
            <a:r>
              <a:rPr lang="en-US" dirty="0"/>
              <a:t>. If a newline is read, it is stored into the buffer.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A terminating null byte (</a:t>
            </a:r>
            <a:r>
              <a:rPr lang="en-US" altLang="zh-CN" dirty="0"/>
              <a:t>‘</a:t>
            </a:r>
            <a:r>
              <a:rPr lang="en-US" dirty="0"/>
              <a:t>\0</a:t>
            </a:r>
            <a:r>
              <a:rPr lang="en-US" altLang="zh-CN" dirty="0"/>
              <a:t>’</a:t>
            </a:r>
            <a:r>
              <a:rPr lang="en-US" dirty="0"/>
              <a:t>) is stored after the last character in the buffer. </a:t>
            </a:r>
          </a:p>
          <a:p>
            <a:pPr>
              <a:buFont typeface="Wingdings" pitchFamily="2" charset="2"/>
              <a:buChar char="Ø"/>
            </a:pPr>
            <a:r>
              <a:rPr lang="zh-CN" altLang="en-US" b="1" dirty="0"/>
              <a:t>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b="1" dirty="0" err="1"/>
              <a:t>fputs</a:t>
            </a:r>
            <a:r>
              <a:rPr lang="en-US" b="1" dirty="0"/>
              <a:t>(</a:t>
            </a:r>
            <a:r>
              <a:rPr lang="en-US" b="1" dirty="0" err="1"/>
              <a:t>const</a:t>
            </a:r>
            <a:r>
              <a:rPr lang="en-US" b="1" dirty="0"/>
              <a:t> char *s, FILE *stream);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/>
              <a:t>Writes  the  string  s to stream, without its terminating null byte ('\0').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63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5313EE-3E96-EB45-916D-0A994745FF91}"/>
              </a:ext>
            </a:extLst>
          </p:cNvPr>
          <p:cNvSpPr txBox="1">
            <a:spLocks/>
          </p:cNvSpPr>
          <p:nvPr/>
        </p:nvSpPr>
        <p:spPr>
          <a:xfrm>
            <a:off x="822960" y="4208656"/>
            <a:ext cx="7902692" cy="2010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0" tIns="45720" rIns="0" bIns="45720" rtlCol="0">
            <a:normAutofit fontScale="4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#include&lt;</a:t>
            </a:r>
            <a:r>
              <a:rPr lang="en-US" altLang="zh-CN" dirty="0" err="1"/>
              <a:t>stdio.h</a:t>
            </a:r>
            <a:r>
              <a:rPr lang="en-US" altLang="zh-CN" dirty="0"/>
              <a:t>&gt;</a:t>
            </a:r>
          </a:p>
          <a:p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/>
              <a:t>main(</a:t>
            </a:r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 err="1"/>
              <a:t>argc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char</a:t>
            </a:r>
            <a:r>
              <a:rPr lang="zh-CN" altLang="en-US" dirty="0"/>
              <a:t> ** </a:t>
            </a:r>
            <a:r>
              <a:rPr lang="en-US" altLang="zh-CN" dirty="0" err="1"/>
              <a:t>argv</a:t>
            </a:r>
            <a:r>
              <a:rPr lang="en-US" altLang="zh-CN" dirty="0"/>
              <a:t>){</a:t>
            </a:r>
            <a:r>
              <a:rPr lang="zh-CN" altLang="en-US" dirty="0"/>
              <a:t> </a:t>
            </a:r>
            <a:r>
              <a:rPr lang="en-US" altLang="zh-CN" dirty="0"/>
              <a:t>char</a:t>
            </a:r>
            <a:r>
              <a:rPr lang="zh-CN" altLang="en-US" dirty="0"/>
              <a:t> </a:t>
            </a:r>
            <a:r>
              <a:rPr lang="en-US" altLang="zh-CN" dirty="0" err="1"/>
              <a:t>str</a:t>
            </a:r>
            <a:r>
              <a:rPr lang="en-US" altLang="zh-CN" dirty="0"/>
              <a:t>[20];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FILE</a:t>
            </a:r>
            <a:r>
              <a:rPr lang="zh-CN" altLang="en-US" dirty="0"/>
              <a:t> *</a:t>
            </a:r>
            <a:r>
              <a:rPr lang="en-US" altLang="zh-CN" dirty="0" err="1"/>
              <a:t>fp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 err="1"/>
              <a:t>fopen</a:t>
            </a:r>
            <a:r>
              <a:rPr lang="en-US" altLang="zh-CN" dirty="0"/>
              <a:t>(“/path/to/your/file”,</a:t>
            </a:r>
            <a:r>
              <a:rPr lang="zh-CN" altLang="en-US" dirty="0"/>
              <a:t> </a:t>
            </a:r>
            <a:r>
              <a:rPr lang="en-US" altLang="zh-CN" dirty="0"/>
              <a:t>“r”);</a:t>
            </a:r>
          </a:p>
          <a:p>
            <a:r>
              <a:rPr lang="zh-CN" altLang="en-US" dirty="0"/>
              <a:t>    </a:t>
            </a:r>
            <a:r>
              <a:rPr lang="en-US" altLang="zh-CN" dirty="0" err="1"/>
              <a:t>fgets</a:t>
            </a:r>
            <a:r>
              <a:rPr lang="en-US" altLang="zh-CN" dirty="0"/>
              <a:t>(</a:t>
            </a:r>
            <a:r>
              <a:rPr lang="en-US" altLang="zh-CN" dirty="0" err="1"/>
              <a:t>str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20,</a:t>
            </a:r>
            <a:r>
              <a:rPr lang="zh-CN" altLang="en-US" dirty="0"/>
              <a:t> </a:t>
            </a:r>
            <a:r>
              <a:rPr lang="en-US" altLang="zh-CN" dirty="0" err="1"/>
              <a:t>fp</a:t>
            </a:r>
            <a:r>
              <a:rPr lang="en-US" altLang="zh-CN" dirty="0"/>
              <a:t>);</a:t>
            </a:r>
            <a:r>
              <a:rPr lang="zh-CN" altLang="en-US" dirty="0"/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//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at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most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19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bytes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will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be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read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and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a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null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terminator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will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be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appended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thereafter.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    </a:t>
            </a:r>
            <a:r>
              <a:rPr lang="en-US" altLang="zh-CN" dirty="0" err="1">
                <a:solidFill>
                  <a:schemeClr val="tx1"/>
                </a:solidFill>
              </a:rPr>
              <a:t>fputs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en-US" altLang="zh-CN" dirty="0" err="1">
                <a:solidFill>
                  <a:schemeClr val="tx1"/>
                </a:solidFill>
              </a:rPr>
              <a:t>str</a:t>
            </a:r>
            <a:r>
              <a:rPr lang="en-US" altLang="zh-CN" dirty="0">
                <a:solidFill>
                  <a:schemeClr val="tx1"/>
                </a:solidFill>
              </a:rPr>
              <a:t>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stdout</a:t>
            </a:r>
            <a:r>
              <a:rPr lang="en-US" altLang="zh-CN" dirty="0">
                <a:solidFill>
                  <a:schemeClr val="tx1"/>
                </a:solidFill>
              </a:rPr>
              <a:t>);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//print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what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we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just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read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to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standard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output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    </a:t>
            </a:r>
            <a:r>
              <a:rPr lang="en-US" altLang="zh-CN" dirty="0" err="1">
                <a:solidFill>
                  <a:schemeClr val="tx1"/>
                </a:solidFill>
              </a:rPr>
              <a:t>fclose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en-US" altLang="zh-CN" dirty="0" err="1">
                <a:solidFill>
                  <a:schemeClr val="tx1"/>
                </a:solidFill>
              </a:rPr>
              <a:t>fp</a:t>
            </a:r>
            <a:r>
              <a:rPr lang="en-US" altLang="zh-CN" dirty="0">
                <a:solidFill>
                  <a:schemeClr val="tx1"/>
                </a:solidFill>
              </a:rPr>
              <a:t>);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//close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the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opened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stream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return</a:t>
            </a:r>
            <a:r>
              <a:rPr lang="zh-CN" altLang="en-US" dirty="0"/>
              <a:t> </a:t>
            </a:r>
            <a:r>
              <a:rPr lang="en-US" altLang="zh-CN" dirty="0"/>
              <a:t>1;</a:t>
            </a:r>
            <a:r>
              <a:rPr lang="zh-CN" altLang="en-US" dirty="0"/>
              <a:t>  </a:t>
            </a:r>
            <a:r>
              <a:rPr lang="en-US" altLang="zh-CN" dirty="0"/>
              <a:t>}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AB9476E-AED3-FB45-A264-14C7F2E848E8}"/>
              </a:ext>
            </a:extLst>
          </p:cNvPr>
          <p:cNvSpPr/>
          <p:nvPr/>
        </p:nvSpPr>
        <p:spPr>
          <a:xfrm>
            <a:off x="7123168" y="885381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5752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General</a:t>
            </a:r>
            <a:r>
              <a:rPr lang="zh-CN" altLang="en-US" dirty="0"/>
              <a:t> </a:t>
            </a:r>
            <a:r>
              <a:rPr lang="en-US" altLang="zh-CN" dirty="0"/>
              <a:t>IO</a:t>
            </a:r>
            <a:r>
              <a:rPr lang="zh-CN" altLang="en-US" dirty="0"/>
              <a:t> </a:t>
            </a:r>
            <a:r>
              <a:rPr lang="en-US" altLang="zh-CN" dirty="0"/>
              <a:t>read/write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72530" y="1396181"/>
            <a:ext cx="7997694" cy="1960084"/>
          </a:xfrm>
        </p:spPr>
        <p:txBody>
          <a:bodyPr>
            <a:normAutofit fontScale="25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sz="7200" b="1" dirty="0" err="1"/>
              <a:t>size_t</a:t>
            </a:r>
            <a:r>
              <a:rPr lang="en-US" sz="7200" dirty="0"/>
              <a:t> </a:t>
            </a:r>
            <a:r>
              <a:rPr lang="en-US" sz="7200" b="1" dirty="0" err="1"/>
              <a:t>fread</a:t>
            </a:r>
            <a:r>
              <a:rPr lang="en-US" sz="7200" b="1" dirty="0"/>
              <a:t>(void</a:t>
            </a:r>
            <a:r>
              <a:rPr lang="en-US" sz="7200" dirty="0"/>
              <a:t> </a:t>
            </a:r>
            <a:r>
              <a:rPr lang="en-US" sz="7200" b="1" dirty="0"/>
              <a:t>*</a:t>
            </a:r>
            <a:r>
              <a:rPr lang="en-US" sz="7200" u="sng" dirty="0" err="1"/>
              <a:t>ptr</a:t>
            </a:r>
            <a:r>
              <a:rPr lang="en-US" sz="7200" b="1" u="sng" dirty="0"/>
              <a:t>,</a:t>
            </a:r>
            <a:r>
              <a:rPr lang="en-US" sz="7200" u="sng" dirty="0"/>
              <a:t> </a:t>
            </a:r>
            <a:r>
              <a:rPr lang="en-US" sz="7200" b="1" u="sng" dirty="0" err="1"/>
              <a:t>size_t</a:t>
            </a:r>
            <a:r>
              <a:rPr lang="en-US" sz="7200" u="sng" dirty="0"/>
              <a:t> size</a:t>
            </a:r>
            <a:r>
              <a:rPr lang="en-US" sz="7200" b="1" u="sng" dirty="0"/>
              <a:t>,</a:t>
            </a:r>
            <a:r>
              <a:rPr lang="en-US" sz="7200" u="sng" dirty="0"/>
              <a:t> </a:t>
            </a:r>
            <a:r>
              <a:rPr lang="en-US" sz="7200" b="1" u="sng" dirty="0" err="1"/>
              <a:t>size_t</a:t>
            </a:r>
            <a:r>
              <a:rPr lang="en-US" sz="7200" u="sng" dirty="0"/>
              <a:t> </a:t>
            </a:r>
            <a:r>
              <a:rPr lang="en-US" altLang="zh-CN" sz="7200" u="sng" dirty="0" err="1"/>
              <a:t>nitems</a:t>
            </a:r>
            <a:r>
              <a:rPr lang="en-US" sz="7200" b="1" u="sng" dirty="0"/>
              <a:t>,</a:t>
            </a:r>
            <a:r>
              <a:rPr lang="en-US" sz="7200" u="sng" dirty="0"/>
              <a:t> </a:t>
            </a:r>
            <a:r>
              <a:rPr lang="en-US" sz="7200" b="1" u="sng" dirty="0"/>
              <a:t>FILE</a:t>
            </a:r>
            <a:r>
              <a:rPr lang="en-US" sz="7200" u="sng" dirty="0"/>
              <a:t> </a:t>
            </a:r>
            <a:r>
              <a:rPr lang="en-US" sz="7200" b="1" u="sng" dirty="0"/>
              <a:t>*</a:t>
            </a:r>
            <a:r>
              <a:rPr lang="en-US" sz="7200" u="sng" dirty="0"/>
              <a:t>stream</a:t>
            </a:r>
            <a:r>
              <a:rPr lang="en-US" sz="7200" b="1" u="sng" dirty="0"/>
              <a:t>);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6400" dirty="0"/>
              <a:t>Shall</a:t>
            </a:r>
            <a:r>
              <a:rPr lang="zh-CN" altLang="en-US" sz="6400" dirty="0"/>
              <a:t> </a:t>
            </a:r>
            <a:r>
              <a:rPr lang="en-US" altLang="zh-CN" sz="6400" dirty="0"/>
              <a:t>read</a:t>
            </a:r>
            <a:r>
              <a:rPr lang="zh-CN" altLang="en-US" sz="6400" dirty="0"/>
              <a:t> </a:t>
            </a:r>
            <a:r>
              <a:rPr lang="en-US" sz="6400" dirty="0"/>
              <a:t>into the array pointed to by </a:t>
            </a:r>
            <a:r>
              <a:rPr lang="en-US" sz="6400" i="1" dirty="0" err="1"/>
              <a:t>ptr</a:t>
            </a:r>
            <a:r>
              <a:rPr lang="en-US" sz="6400" dirty="0"/>
              <a:t> up to </a:t>
            </a:r>
            <a:r>
              <a:rPr lang="en-US" sz="6400" i="1" dirty="0" err="1"/>
              <a:t>nitems</a:t>
            </a:r>
            <a:r>
              <a:rPr lang="en-US" sz="6400" dirty="0"/>
              <a:t> elements whose size is specified by </a:t>
            </a:r>
            <a:r>
              <a:rPr lang="en-US" sz="6400" i="1" dirty="0"/>
              <a:t>size</a:t>
            </a:r>
            <a:r>
              <a:rPr lang="en-US" sz="6400" dirty="0"/>
              <a:t> in bytes</a:t>
            </a:r>
          </a:p>
          <a:p>
            <a:pPr lvl="1">
              <a:buFont typeface="Wingdings" pitchFamily="2" charset="2"/>
              <a:buChar char="Ø"/>
            </a:pPr>
            <a:r>
              <a:rPr lang="en-US" sz="6400" dirty="0"/>
              <a:t>The file position indicator for the stream (if defined) shall be advanced by the number of bytes successfully read.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6400" dirty="0"/>
              <a:t>The</a:t>
            </a:r>
            <a:r>
              <a:rPr lang="zh-CN" altLang="en-US" sz="6400" dirty="0"/>
              <a:t> </a:t>
            </a:r>
            <a:r>
              <a:rPr lang="en-US" altLang="zh-CN" sz="6400" dirty="0"/>
              <a:t>return</a:t>
            </a:r>
            <a:r>
              <a:rPr lang="zh-CN" altLang="en-US" sz="6400" dirty="0"/>
              <a:t> </a:t>
            </a:r>
            <a:r>
              <a:rPr lang="en-US" altLang="zh-CN" sz="6400" dirty="0"/>
              <a:t>value</a:t>
            </a:r>
            <a:r>
              <a:rPr lang="zh-CN" altLang="en-US" sz="6400" dirty="0"/>
              <a:t> </a:t>
            </a:r>
            <a:r>
              <a:rPr lang="en-US" altLang="zh-CN" sz="6400" dirty="0"/>
              <a:t>indicates</a:t>
            </a:r>
            <a:r>
              <a:rPr lang="zh-CN" altLang="en-US" sz="6400" dirty="0"/>
              <a:t> </a:t>
            </a:r>
            <a:r>
              <a:rPr lang="en-US" altLang="zh-CN" sz="6400" dirty="0"/>
              <a:t>how</a:t>
            </a:r>
            <a:r>
              <a:rPr lang="zh-CN" altLang="en-US" sz="6400" dirty="0"/>
              <a:t> </a:t>
            </a:r>
            <a:r>
              <a:rPr lang="en-US" altLang="zh-CN" sz="6400" dirty="0"/>
              <a:t>many</a:t>
            </a:r>
            <a:r>
              <a:rPr lang="zh-CN" altLang="en-US" sz="6400" dirty="0"/>
              <a:t> </a:t>
            </a:r>
            <a:r>
              <a:rPr lang="en-US" altLang="zh-CN" sz="6400" dirty="0"/>
              <a:t>bytes</a:t>
            </a:r>
            <a:r>
              <a:rPr lang="zh-CN" altLang="en-US" sz="6400" dirty="0"/>
              <a:t> </a:t>
            </a:r>
            <a:r>
              <a:rPr lang="en-US" altLang="zh-CN" sz="6400" dirty="0"/>
              <a:t>are</a:t>
            </a:r>
            <a:r>
              <a:rPr lang="zh-CN" altLang="en-US" sz="6400" dirty="0"/>
              <a:t> </a:t>
            </a:r>
            <a:r>
              <a:rPr lang="en-US" altLang="zh-CN" sz="6400" dirty="0"/>
              <a:t>read</a:t>
            </a:r>
            <a:endParaRPr lang="en-US" sz="6400" dirty="0"/>
          </a:p>
          <a:p>
            <a:pPr lvl="1">
              <a:buFont typeface="Wingdings" pitchFamily="2" charset="2"/>
              <a:buChar char="Ø"/>
            </a:pPr>
            <a:r>
              <a:rPr lang="en-US" sz="6400" dirty="0"/>
              <a:t>If an error occurs, the resulting value of the file position indicator for the stream is unspecified. If a partial element is read, its value is unspecified.</a:t>
            </a:r>
          </a:p>
          <a:p>
            <a:endParaRPr lang="en-US" b="1" dirty="0"/>
          </a:p>
          <a:p>
            <a:endParaRPr lang="en-US" b="1" u="sng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64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E350EA4-2438-C944-A74B-4C915EC55D0A}"/>
              </a:ext>
            </a:extLst>
          </p:cNvPr>
          <p:cNvSpPr txBox="1">
            <a:spLocks/>
          </p:cNvSpPr>
          <p:nvPr/>
        </p:nvSpPr>
        <p:spPr>
          <a:xfrm>
            <a:off x="620654" y="4358858"/>
            <a:ext cx="7902692" cy="217956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0" tIns="45720" rIns="0" bIns="45720" rtlCol="0">
            <a:normAutofit fontScale="5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#include&lt;</a:t>
            </a:r>
            <a:r>
              <a:rPr lang="en-US" altLang="zh-CN" dirty="0" err="1"/>
              <a:t>stdio.h</a:t>
            </a:r>
            <a:r>
              <a:rPr lang="en-US" altLang="zh-CN" dirty="0"/>
              <a:t>&gt;</a:t>
            </a:r>
          </a:p>
          <a:p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/>
              <a:t>main(</a:t>
            </a:r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 err="1"/>
              <a:t>argc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char</a:t>
            </a:r>
            <a:r>
              <a:rPr lang="zh-CN" altLang="en-US" dirty="0"/>
              <a:t> ** </a:t>
            </a:r>
            <a:r>
              <a:rPr lang="en-US" altLang="zh-CN" dirty="0" err="1"/>
              <a:t>argv</a:t>
            </a:r>
            <a:r>
              <a:rPr lang="en-US" altLang="zh-CN" dirty="0"/>
              <a:t>){</a:t>
            </a:r>
            <a:r>
              <a:rPr lang="zh-CN" altLang="en-US" dirty="0"/>
              <a:t> </a:t>
            </a:r>
            <a:r>
              <a:rPr lang="en-US" altLang="zh-CN" dirty="0"/>
              <a:t>char</a:t>
            </a:r>
            <a:r>
              <a:rPr lang="zh-CN" altLang="en-US" dirty="0"/>
              <a:t> </a:t>
            </a:r>
            <a:r>
              <a:rPr lang="en-US" altLang="zh-CN" dirty="0" err="1"/>
              <a:t>str</a:t>
            </a:r>
            <a:r>
              <a:rPr lang="en-US" altLang="zh-CN" dirty="0"/>
              <a:t>[20];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FILE</a:t>
            </a:r>
            <a:r>
              <a:rPr lang="zh-CN" altLang="en-US" dirty="0"/>
              <a:t> *</a:t>
            </a:r>
            <a:r>
              <a:rPr lang="en-US" altLang="zh-CN" dirty="0" err="1"/>
              <a:t>fp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 err="1"/>
              <a:t>fopen</a:t>
            </a:r>
            <a:r>
              <a:rPr lang="en-US" altLang="zh-CN" dirty="0"/>
              <a:t>(“/path/to/your/file”,</a:t>
            </a:r>
            <a:r>
              <a:rPr lang="zh-CN" altLang="en-US" dirty="0"/>
              <a:t> </a:t>
            </a:r>
            <a:r>
              <a:rPr lang="en-US" altLang="zh-CN" dirty="0"/>
              <a:t>“r”);</a:t>
            </a:r>
          </a:p>
          <a:p>
            <a:r>
              <a:rPr lang="zh-CN" altLang="en-US" dirty="0"/>
              <a:t>    </a:t>
            </a:r>
            <a:r>
              <a:rPr lang="en-US" altLang="zh-CN" dirty="0" err="1"/>
              <a:t>fread</a:t>
            </a:r>
            <a:r>
              <a:rPr lang="en-US" altLang="zh-CN" dirty="0"/>
              <a:t>(</a:t>
            </a:r>
            <a:r>
              <a:rPr lang="en-US" altLang="zh-CN" dirty="0" err="1"/>
              <a:t>str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1,</a:t>
            </a:r>
            <a:r>
              <a:rPr lang="zh-CN" altLang="en-US" dirty="0"/>
              <a:t> </a:t>
            </a:r>
            <a:r>
              <a:rPr lang="en-US" altLang="zh-CN" dirty="0"/>
              <a:t>20,</a:t>
            </a:r>
            <a:r>
              <a:rPr lang="zh-CN" altLang="en-US" dirty="0"/>
              <a:t> </a:t>
            </a:r>
            <a:r>
              <a:rPr lang="en-US" altLang="zh-CN" dirty="0" err="1"/>
              <a:t>fp</a:t>
            </a:r>
            <a:r>
              <a:rPr lang="en-US" altLang="zh-CN" dirty="0"/>
              <a:t>);</a:t>
            </a:r>
            <a:r>
              <a:rPr lang="zh-CN" altLang="en-US" dirty="0"/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//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read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20</a:t>
            </a:r>
            <a:r>
              <a:rPr lang="zh-CN" altLang="en-US" i="1" dirty="0">
                <a:solidFill>
                  <a:srgbClr val="FF0000"/>
                </a:solidFill>
              </a:rPr>
              <a:t> * </a:t>
            </a:r>
            <a:r>
              <a:rPr lang="en-US" altLang="zh-CN" i="1" dirty="0">
                <a:solidFill>
                  <a:srgbClr val="FF0000"/>
                </a:solidFill>
              </a:rPr>
              <a:t>1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bytes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into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 err="1">
                <a:solidFill>
                  <a:srgbClr val="FF0000"/>
                </a:solidFill>
              </a:rPr>
              <a:t>str</a:t>
            </a:r>
            <a:r>
              <a:rPr lang="en-US" altLang="zh-CN" i="1" dirty="0">
                <a:solidFill>
                  <a:srgbClr val="FF0000"/>
                </a:solidFill>
              </a:rPr>
              <a:t>;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if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insufficient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data,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read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as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many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bytes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as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the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stream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has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    </a:t>
            </a:r>
            <a:r>
              <a:rPr lang="en-US" altLang="zh-CN" dirty="0" err="1">
                <a:solidFill>
                  <a:schemeClr val="tx1"/>
                </a:solidFill>
              </a:rPr>
              <a:t>fputs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en-US" altLang="zh-CN" dirty="0" err="1">
                <a:solidFill>
                  <a:schemeClr val="tx1"/>
                </a:solidFill>
              </a:rPr>
              <a:t>str</a:t>
            </a:r>
            <a:r>
              <a:rPr lang="en-US" altLang="zh-CN" dirty="0">
                <a:solidFill>
                  <a:schemeClr val="tx1"/>
                </a:solidFill>
              </a:rPr>
              <a:t>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stdout</a:t>
            </a:r>
            <a:r>
              <a:rPr lang="en-US" altLang="zh-CN" dirty="0">
                <a:solidFill>
                  <a:schemeClr val="tx1"/>
                </a:solidFill>
              </a:rPr>
              <a:t>);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//print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what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we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just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read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to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standard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output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    </a:t>
            </a:r>
            <a:r>
              <a:rPr lang="en-US" altLang="zh-CN" dirty="0" err="1">
                <a:solidFill>
                  <a:schemeClr val="tx1"/>
                </a:solidFill>
              </a:rPr>
              <a:t>fclose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en-US" altLang="zh-CN" dirty="0" err="1">
                <a:solidFill>
                  <a:schemeClr val="tx1"/>
                </a:solidFill>
              </a:rPr>
              <a:t>fp</a:t>
            </a:r>
            <a:r>
              <a:rPr lang="en-US" altLang="zh-CN" dirty="0">
                <a:solidFill>
                  <a:schemeClr val="tx1"/>
                </a:solidFill>
              </a:rPr>
              <a:t>);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//close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the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opened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stream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return</a:t>
            </a:r>
            <a:r>
              <a:rPr lang="zh-CN" altLang="en-US" dirty="0"/>
              <a:t> </a:t>
            </a:r>
            <a:r>
              <a:rPr lang="en-US" altLang="zh-CN" dirty="0"/>
              <a:t>1;</a:t>
            </a:r>
            <a:r>
              <a:rPr lang="zh-CN" altLang="en-US" dirty="0"/>
              <a:t>  </a:t>
            </a:r>
            <a:r>
              <a:rPr lang="en-US" altLang="zh-CN" dirty="0"/>
              <a:t>}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1B913D-6924-7E47-B6B3-83F362A464C4}"/>
              </a:ext>
            </a:extLst>
          </p:cNvPr>
          <p:cNvSpPr/>
          <p:nvPr/>
        </p:nvSpPr>
        <p:spPr>
          <a:xfrm>
            <a:off x="1632858" y="3305793"/>
            <a:ext cx="1638794" cy="391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</a:t>
            </a:r>
            <a:r>
              <a:rPr lang="zh-CN" altLang="en-US" dirty="0"/>
              <a:t> </a:t>
            </a:r>
            <a:r>
              <a:rPr lang="en-US" altLang="zh-CN" dirty="0"/>
              <a:t>bytes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F24648-EA04-5546-BA98-4A580056E65E}"/>
              </a:ext>
            </a:extLst>
          </p:cNvPr>
          <p:cNvSpPr/>
          <p:nvPr/>
        </p:nvSpPr>
        <p:spPr>
          <a:xfrm>
            <a:off x="3271652" y="3308267"/>
            <a:ext cx="1638794" cy="391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</a:t>
            </a:r>
            <a:r>
              <a:rPr lang="zh-CN" altLang="en-US" dirty="0"/>
              <a:t> </a:t>
            </a:r>
            <a:r>
              <a:rPr lang="en-US" altLang="zh-CN" dirty="0"/>
              <a:t>bytes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F2B80F5-7637-A546-B3DF-9134C3B26882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1276596" y="3697681"/>
            <a:ext cx="356262" cy="11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DFFAECD-C1E8-4446-88B9-F60248C70B4A}"/>
              </a:ext>
            </a:extLst>
          </p:cNvPr>
          <p:cNvSpPr txBox="1"/>
          <p:nvPr/>
        </p:nvSpPr>
        <p:spPr>
          <a:xfrm>
            <a:off x="137071" y="3501736"/>
            <a:ext cx="1139525" cy="415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Stream</a:t>
            </a:r>
            <a:r>
              <a:rPr lang="zh-CN" altLang="en-US" sz="1050" dirty="0"/>
              <a:t> </a:t>
            </a:r>
            <a:r>
              <a:rPr lang="en-US" altLang="zh-CN" sz="1050" dirty="0"/>
              <a:t>position</a:t>
            </a:r>
            <a:r>
              <a:rPr lang="zh-CN" altLang="en-US" sz="1050" dirty="0"/>
              <a:t> </a:t>
            </a:r>
            <a:r>
              <a:rPr lang="en-US" altLang="zh-CN" sz="1050" dirty="0"/>
              <a:t>at</a:t>
            </a:r>
            <a:r>
              <a:rPr lang="zh-CN" altLang="en-US" sz="1050" dirty="0"/>
              <a:t> </a:t>
            </a:r>
            <a:r>
              <a:rPr lang="en-US" altLang="zh-CN" sz="1050" dirty="0"/>
              <a:t>beginning</a:t>
            </a:r>
            <a:endParaRPr lang="en-US" sz="10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A9F85D-D2CE-904E-B8E1-9805EE4FF3F1}"/>
              </a:ext>
            </a:extLst>
          </p:cNvPr>
          <p:cNvSpPr txBox="1"/>
          <p:nvPr/>
        </p:nvSpPr>
        <p:spPr>
          <a:xfrm>
            <a:off x="1733924" y="3890977"/>
            <a:ext cx="1436662" cy="415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Stream</a:t>
            </a:r>
            <a:r>
              <a:rPr lang="zh-CN" altLang="en-US" sz="1050" dirty="0"/>
              <a:t> </a:t>
            </a:r>
            <a:r>
              <a:rPr lang="en-US" altLang="zh-CN" sz="1050" dirty="0"/>
              <a:t>position</a:t>
            </a:r>
            <a:r>
              <a:rPr lang="zh-CN" altLang="en-US" sz="1050" dirty="0"/>
              <a:t> </a:t>
            </a:r>
            <a:r>
              <a:rPr lang="en-US" altLang="zh-CN" sz="1050" dirty="0"/>
              <a:t>after</a:t>
            </a:r>
            <a:r>
              <a:rPr lang="zh-CN" altLang="en-US" sz="1050" dirty="0"/>
              <a:t> </a:t>
            </a:r>
            <a:r>
              <a:rPr lang="en-US" altLang="zh-CN" sz="1050" dirty="0" err="1"/>
              <a:t>fread</a:t>
            </a:r>
            <a:r>
              <a:rPr lang="en-US" altLang="zh-CN" sz="1050" dirty="0"/>
              <a:t>(</a:t>
            </a:r>
            <a:r>
              <a:rPr lang="en-US" altLang="zh-CN" sz="1050" dirty="0" err="1"/>
              <a:t>str</a:t>
            </a:r>
            <a:r>
              <a:rPr lang="en-US" altLang="zh-CN" sz="1050" dirty="0"/>
              <a:t>,</a:t>
            </a:r>
            <a:r>
              <a:rPr lang="zh-CN" altLang="en-US" sz="1050" dirty="0"/>
              <a:t> </a:t>
            </a:r>
            <a:r>
              <a:rPr lang="en-US" altLang="zh-CN" sz="1050" dirty="0"/>
              <a:t>20,</a:t>
            </a:r>
            <a:r>
              <a:rPr lang="zh-CN" altLang="en-US" sz="1050" dirty="0"/>
              <a:t> </a:t>
            </a:r>
            <a:r>
              <a:rPr lang="en-US" altLang="zh-CN" sz="1050" dirty="0"/>
              <a:t>1,</a:t>
            </a:r>
            <a:r>
              <a:rPr lang="zh-CN" altLang="en-US" sz="1050" dirty="0"/>
              <a:t> </a:t>
            </a:r>
            <a:r>
              <a:rPr lang="en-US" altLang="zh-CN" sz="1050" dirty="0" err="1"/>
              <a:t>fp</a:t>
            </a:r>
            <a:r>
              <a:rPr lang="en-US" altLang="zh-CN" sz="1050" dirty="0"/>
              <a:t>)</a:t>
            </a:r>
            <a:endParaRPr lang="en-US" sz="105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5C6AA25-F920-AB44-AC0A-9E32D7A2F936}"/>
              </a:ext>
            </a:extLst>
          </p:cNvPr>
          <p:cNvCxnSpPr>
            <a:cxnSpLocks/>
          </p:cNvCxnSpPr>
          <p:nvPr/>
        </p:nvCxnSpPr>
        <p:spPr>
          <a:xfrm flipV="1">
            <a:off x="2586842" y="3709485"/>
            <a:ext cx="684810" cy="166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22421C0-B906-664D-BDD8-17CED28B8DE0}"/>
              </a:ext>
            </a:extLst>
          </p:cNvPr>
          <p:cNvSpPr/>
          <p:nvPr/>
        </p:nvSpPr>
        <p:spPr>
          <a:xfrm>
            <a:off x="172529" y="502999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6759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General</a:t>
            </a:r>
            <a:r>
              <a:rPr lang="zh-CN" altLang="en-US" dirty="0"/>
              <a:t> </a:t>
            </a:r>
            <a:r>
              <a:rPr lang="en-US" altLang="zh-CN" dirty="0"/>
              <a:t>IO</a:t>
            </a:r>
            <a:r>
              <a:rPr lang="zh-CN" altLang="en-US" dirty="0"/>
              <a:t> </a:t>
            </a:r>
            <a:r>
              <a:rPr lang="en-US" altLang="zh-CN" dirty="0"/>
              <a:t>read/write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69065" y="1373877"/>
            <a:ext cx="8644305" cy="1960084"/>
          </a:xfrm>
        </p:spPr>
        <p:txBody>
          <a:bodyPr>
            <a:normAutofit fontScale="325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sz="7200" b="1" dirty="0" err="1"/>
              <a:t>size_t</a:t>
            </a:r>
            <a:r>
              <a:rPr lang="en-US" sz="7200" b="1" dirty="0"/>
              <a:t> </a:t>
            </a:r>
            <a:r>
              <a:rPr lang="en-US" sz="7200" b="1" dirty="0" err="1"/>
              <a:t>fwrite</a:t>
            </a:r>
            <a:r>
              <a:rPr lang="en-US" sz="7200" b="1" dirty="0"/>
              <a:t> (</a:t>
            </a:r>
            <a:r>
              <a:rPr lang="en-US" sz="7200" b="1" dirty="0" err="1"/>
              <a:t>const</a:t>
            </a:r>
            <a:r>
              <a:rPr lang="en-US" sz="7200" b="1" dirty="0"/>
              <a:t> void *</a:t>
            </a:r>
            <a:r>
              <a:rPr lang="en-US" sz="7200" b="1" dirty="0" err="1"/>
              <a:t>ptr</a:t>
            </a:r>
            <a:r>
              <a:rPr lang="en-US" sz="7200" b="1" dirty="0"/>
              <a:t>, </a:t>
            </a:r>
            <a:r>
              <a:rPr lang="en-US" sz="7200" b="1" dirty="0" err="1"/>
              <a:t>size_t</a:t>
            </a:r>
            <a:r>
              <a:rPr lang="en-US" sz="7200" b="1" dirty="0"/>
              <a:t> size, </a:t>
            </a:r>
            <a:r>
              <a:rPr lang="en-US" sz="7200" b="1" dirty="0" err="1"/>
              <a:t>size_t</a:t>
            </a:r>
            <a:r>
              <a:rPr lang="en-US" sz="7200" b="1" dirty="0"/>
              <a:t> count, FILE *stream ); 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sz="5500" dirty="0"/>
              <a:t> </a:t>
            </a:r>
            <a:r>
              <a:rPr lang="en-US" sz="5500" dirty="0"/>
              <a:t>Writes an array of count elements, each one with a size of size bytes, from the</a:t>
            </a:r>
            <a:r>
              <a:rPr lang="zh-CN" altLang="en-US" sz="5500" dirty="0"/>
              <a:t> </a:t>
            </a:r>
            <a:r>
              <a:rPr lang="en-US" sz="5500" dirty="0"/>
              <a:t>block of memory pointed by </a:t>
            </a:r>
            <a:r>
              <a:rPr lang="en-US" sz="5500" dirty="0" err="1"/>
              <a:t>ptr</a:t>
            </a:r>
            <a:r>
              <a:rPr lang="en-US" sz="5500" dirty="0"/>
              <a:t> to the current position in the stream. 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sz="5500" dirty="0"/>
              <a:t> </a:t>
            </a:r>
            <a:r>
              <a:rPr lang="en-US" sz="5500" dirty="0"/>
              <a:t>The position indicator of the stream is advanced by the total number of bytes</a:t>
            </a:r>
            <a:r>
              <a:rPr lang="zh-CN" altLang="en-US" sz="5500" dirty="0"/>
              <a:t> </a:t>
            </a:r>
            <a:r>
              <a:rPr lang="en-US" sz="5500" dirty="0"/>
              <a:t>written.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sz="5500" dirty="0"/>
              <a:t> </a:t>
            </a:r>
            <a:r>
              <a:rPr lang="en-US" altLang="zh-CN" sz="5500" dirty="0"/>
              <a:t>The</a:t>
            </a:r>
            <a:r>
              <a:rPr lang="zh-CN" altLang="en-US" sz="5500" dirty="0"/>
              <a:t> </a:t>
            </a:r>
            <a:r>
              <a:rPr lang="en-US" altLang="zh-CN" sz="5500" dirty="0"/>
              <a:t>number</a:t>
            </a:r>
            <a:r>
              <a:rPr lang="zh-CN" altLang="en-US" sz="5500" dirty="0"/>
              <a:t> </a:t>
            </a:r>
            <a:r>
              <a:rPr lang="en-US" altLang="zh-CN" sz="5500" dirty="0"/>
              <a:t>of</a:t>
            </a:r>
            <a:r>
              <a:rPr lang="zh-CN" altLang="en-US" sz="5500" dirty="0"/>
              <a:t> </a:t>
            </a:r>
            <a:r>
              <a:rPr lang="en-US" altLang="zh-CN" sz="5500" dirty="0"/>
              <a:t>bytes</a:t>
            </a:r>
            <a:r>
              <a:rPr lang="zh-CN" altLang="en-US" sz="5500" dirty="0"/>
              <a:t> </a:t>
            </a:r>
            <a:r>
              <a:rPr lang="en-US" altLang="zh-CN" sz="5500" dirty="0"/>
              <a:t>written</a:t>
            </a:r>
            <a:r>
              <a:rPr lang="zh-CN" altLang="en-US" sz="5500" dirty="0"/>
              <a:t> </a:t>
            </a:r>
            <a:r>
              <a:rPr lang="en-US" altLang="zh-CN" sz="5500" dirty="0"/>
              <a:t>is</a:t>
            </a:r>
            <a:r>
              <a:rPr lang="zh-CN" altLang="en-US" sz="5500" dirty="0"/>
              <a:t> </a:t>
            </a:r>
            <a:r>
              <a:rPr lang="en-US" altLang="zh-CN" sz="5500" dirty="0"/>
              <a:t>indicated</a:t>
            </a:r>
            <a:r>
              <a:rPr lang="zh-CN" altLang="en-US" sz="5500" dirty="0"/>
              <a:t> </a:t>
            </a:r>
            <a:r>
              <a:rPr lang="en-US" altLang="zh-CN" sz="5500" dirty="0"/>
              <a:t>by</a:t>
            </a:r>
            <a:r>
              <a:rPr lang="zh-CN" altLang="en-US" sz="5500" dirty="0"/>
              <a:t> </a:t>
            </a:r>
            <a:r>
              <a:rPr lang="en-US" altLang="zh-CN" sz="5500" dirty="0"/>
              <a:t>the</a:t>
            </a:r>
            <a:r>
              <a:rPr lang="zh-CN" altLang="en-US" sz="5500" dirty="0"/>
              <a:t> </a:t>
            </a:r>
            <a:r>
              <a:rPr lang="en-US" altLang="zh-CN" sz="5500" dirty="0"/>
              <a:t>return</a:t>
            </a:r>
            <a:r>
              <a:rPr lang="zh-CN" altLang="en-US" sz="5500" dirty="0"/>
              <a:t> </a:t>
            </a:r>
            <a:r>
              <a:rPr lang="en-US" altLang="zh-CN" sz="5500" dirty="0"/>
              <a:t>value.</a:t>
            </a:r>
            <a:endParaRPr lang="en-US" sz="5500" dirty="0"/>
          </a:p>
          <a:p>
            <a:pPr lvl="1">
              <a:buFont typeface="Wingdings" pitchFamily="2" charset="2"/>
              <a:buChar char="Ø"/>
            </a:pPr>
            <a:endParaRPr lang="en-US" sz="1500" dirty="0"/>
          </a:p>
          <a:p>
            <a:endParaRPr lang="en-US" b="1" u="sng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65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E350EA4-2438-C944-A74B-4C915EC55D0A}"/>
              </a:ext>
            </a:extLst>
          </p:cNvPr>
          <p:cNvSpPr txBox="1">
            <a:spLocks/>
          </p:cNvSpPr>
          <p:nvPr/>
        </p:nvSpPr>
        <p:spPr>
          <a:xfrm>
            <a:off x="576770" y="4369094"/>
            <a:ext cx="7902692" cy="20109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0" tIns="45720" rIns="0" bIns="45720" rtlCol="0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#include&lt;</a:t>
            </a:r>
            <a:r>
              <a:rPr lang="en-US" altLang="zh-CN" dirty="0" err="1"/>
              <a:t>stdio.h</a:t>
            </a:r>
            <a:r>
              <a:rPr lang="en-US" altLang="zh-CN" dirty="0"/>
              <a:t>&gt;</a:t>
            </a:r>
          </a:p>
          <a:p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/>
              <a:t>main(</a:t>
            </a:r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 err="1"/>
              <a:t>argc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char</a:t>
            </a:r>
            <a:r>
              <a:rPr lang="zh-CN" altLang="en-US" dirty="0"/>
              <a:t> ** </a:t>
            </a:r>
            <a:r>
              <a:rPr lang="en-US" altLang="zh-CN" dirty="0" err="1"/>
              <a:t>argv</a:t>
            </a:r>
            <a:r>
              <a:rPr lang="en-US" altLang="zh-CN" dirty="0"/>
              <a:t>){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zh-CN" altLang="en-US" dirty="0"/>
              <a:t>    </a:t>
            </a:r>
            <a:r>
              <a:rPr lang="en-US" altLang="zh-CN" dirty="0"/>
              <a:t>char</a:t>
            </a:r>
            <a:r>
              <a:rPr lang="zh-CN" altLang="en-US" dirty="0"/>
              <a:t> </a:t>
            </a:r>
            <a:r>
              <a:rPr lang="en-US" altLang="zh-CN" dirty="0" err="1"/>
              <a:t>str</a:t>
            </a:r>
            <a:r>
              <a:rPr lang="en-US" altLang="zh-CN" dirty="0"/>
              <a:t>[]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“Hello</a:t>
            </a:r>
            <a:r>
              <a:rPr lang="zh-CN" altLang="en-US" dirty="0"/>
              <a:t> </a:t>
            </a:r>
            <a:r>
              <a:rPr lang="en-US" altLang="zh-CN" dirty="0"/>
              <a:t>World\n”;</a:t>
            </a:r>
          </a:p>
          <a:p>
            <a:r>
              <a:rPr lang="zh-CN" altLang="en-US" dirty="0"/>
              <a:t>    </a:t>
            </a:r>
            <a:r>
              <a:rPr lang="en-US" altLang="zh-CN" dirty="0" err="1"/>
              <a:t>fwrite</a:t>
            </a:r>
            <a:r>
              <a:rPr lang="en-US" altLang="zh-CN" dirty="0"/>
              <a:t>(</a:t>
            </a:r>
            <a:r>
              <a:rPr lang="en-US" altLang="zh-CN" dirty="0" err="1"/>
              <a:t>str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12,</a:t>
            </a:r>
            <a:r>
              <a:rPr lang="zh-CN" altLang="en-US" dirty="0"/>
              <a:t> </a:t>
            </a:r>
            <a:r>
              <a:rPr lang="en-US" altLang="zh-CN" dirty="0"/>
              <a:t>1,</a:t>
            </a:r>
            <a:r>
              <a:rPr lang="zh-CN" altLang="en-US" dirty="0"/>
              <a:t> </a:t>
            </a:r>
            <a:r>
              <a:rPr lang="en-US" altLang="zh-CN" dirty="0" err="1"/>
              <a:t>stdout</a:t>
            </a:r>
            <a:r>
              <a:rPr lang="en-US" altLang="zh-CN" dirty="0"/>
              <a:t>);</a:t>
            </a:r>
            <a:r>
              <a:rPr lang="zh-CN" altLang="en-US" dirty="0"/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//print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“Hello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World”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to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standard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output;</a:t>
            </a:r>
          </a:p>
          <a:p>
            <a:pPr marL="201168" lvl="1" indent="0">
              <a:buNone/>
            </a:pPr>
            <a:r>
              <a:rPr lang="zh-CN" altLang="en-US" dirty="0"/>
              <a:t>   </a:t>
            </a:r>
            <a:r>
              <a:rPr lang="en-US" altLang="zh-CN" dirty="0"/>
              <a:t>return</a:t>
            </a:r>
            <a:r>
              <a:rPr lang="zh-CN" altLang="en-US" dirty="0"/>
              <a:t> </a:t>
            </a:r>
            <a:r>
              <a:rPr lang="en-US" altLang="zh-CN" dirty="0"/>
              <a:t>1;</a:t>
            </a:r>
            <a:r>
              <a:rPr lang="zh-CN" altLang="en-US" dirty="0"/>
              <a:t>  </a:t>
            </a:r>
            <a:endParaRPr lang="en-US" altLang="zh-CN" dirty="0"/>
          </a:p>
          <a:p>
            <a:pPr marL="201168" lvl="1" indent="0">
              <a:buNone/>
            </a:pPr>
            <a:r>
              <a:rPr lang="en-US" altLang="zh-CN" dirty="0"/>
              <a:t>}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1B913D-6924-7E47-B6B3-83F362A464C4}"/>
              </a:ext>
            </a:extLst>
          </p:cNvPr>
          <p:cNvSpPr/>
          <p:nvPr/>
        </p:nvSpPr>
        <p:spPr>
          <a:xfrm>
            <a:off x="1632858" y="3305793"/>
            <a:ext cx="1638794" cy="391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</a:t>
            </a:r>
            <a:r>
              <a:rPr lang="zh-CN" altLang="en-US" dirty="0"/>
              <a:t> </a:t>
            </a:r>
            <a:r>
              <a:rPr lang="en-US" altLang="zh-CN" dirty="0"/>
              <a:t>bytes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F2B80F5-7637-A546-B3DF-9134C3B26882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1276596" y="3697681"/>
            <a:ext cx="356262" cy="11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DFFAECD-C1E8-4446-88B9-F60248C70B4A}"/>
              </a:ext>
            </a:extLst>
          </p:cNvPr>
          <p:cNvSpPr txBox="1"/>
          <p:nvPr/>
        </p:nvSpPr>
        <p:spPr>
          <a:xfrm>
            <a:off x="137071" y="3501736"/>
            <a:ext cx="1139525" cy="415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Stream</a:t>
            </a:r>
            <a:r>
              <a:rPr lang="zh-CN" altLang="en-US" sz="1050" dirty="0"/>
              <a:t> </a:t>
            </a:r>
            <a:r>
              <a:rPr lang="en-US" altLang="zh-CN" sz="1050" dirty="0"/>
              <a:t>position</a:t>
            </a:r>
            <a:r>
              <a:rPr lang="zh-CN" altLang="en-US" sz="1050" dirty="0"/>
              <a:t> </a:t>
            </a:r>
            <a:r>
              <a:rPr lang="en-US" altLang="zh-CN" sz="1050" dirty="0"/>
              <a:t>at</a:t>
            </a:r>
            <a:r>
              <a:rPr lang="zh-CN" altLang="en-US" sz="1050" dirty="0"/>
              <a:t> </a:t>
            </a:r>
            <a:r>
              <a:rPr lang="en-US" altLang="zh-CN" sz="1050" dirty="0"/>
              <a:t>beginning</a:t>
            </a:r>
            <a:endParaRPr lang="en-US" sz="10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A9F85D-D2CE-904E-B8E1-9805EE4FF3F1}"/>
              </a:ext>
            </a:extLst>
          </p:cNvPr>
          <p:cNvSpPr txBox="1"/>
          <p:nvPr/>
        </p:nvSpPr>
        <p:spPr>
          <a:xfrm>
            <a:off x="1733924" y="3890977"/>
            <a:ext cx="1436662" cy="415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Stream</a:t>
            </a:r>
            <a:r>
              <a:rPr lang="zh-CN" altLang="en-US" sz="1050" dirty="0"/>
              <a:t> </a:t>
            </a:r>
            <a:r>
              <a:rPr lang="en-US" altLang="zh-CN" sz="1050" dirty="0"/>
              <a:t>position</a:t>
            </a:r>
            <a:r>
              <a:rPr lang="zh-CN" altLang="en-US" sz="1050" dirty="0"/>
              <a:t> </a:t>
            </a:r>
            <a:r>
              <a:rPr lang="en-US" altLang="zh-CN" sz="1050" dirty="0"/>
              <a:t>after</a:t>
            </a:r>
            <a:r>
              <a:rPr lang="zh-CN" altLang="en-US" sz="1050" dirty="0"/>
              <a:t> </a:t>
            </a:r>
            <a:r>
              <a:rPr lang="en-US" altLang="zh-CN" sz="1050" dirty="0" err="1"/>
              <a:t>fwrite</a:t>
            </a:r>
            <a:r>
              <a:rPr lang="en-US" altLang="zh-CN" sz="1050" dirty="0"/>
              <a:t>(</a:t>
            </a:r>
            <a:r>
              <a:rPr lang="en-US" altLang="zh-CN" sz="1050" dirty="0" err="1"/>
              <a:t>str</a:t>
            </a:r>
            <a:r>
              <a:rPr lang="en-US" altLang="zh-CN" sz="1050" dirty="0"/>
              <a:t>,</a:t>
            </a:r>
            <a:r>
              <a:rPr lang="zh-CN" altLang="en-US" sz="1050" dirty="0"/>
              <a:t> </a:t>
            </a:r>
            <a:r>
              <a:rPr lang="en-US" altLang="zh-CN" sz="1050" dirty="0"/>
              <a:t>20,</a:t>
            </a:r>
            <a:r>
              <a:rPr lang="zh-CN" altLang="en-US" sz="1050" dirty="0"/>
              <a:t> </a:t>
            </a:r>
            <a:r>
              <a:rPr lang="en-US" altLang="zh-CN" sz="1050" dirty="0"/>
              <a:t>1,</a:t>
            </a:r>
            <a:r>
              <a:rPr lang="zh-CN" altLang="en-US" sz="1050" dirty="0"/>
              <a:t> </a:t>
            </a:r>
            <a:r>
              <a:rPr lang="en-US" altLang="zh-CN" sz="1050" dirty="0" err="1"/>
              <a:t>fp</a:t>
            </a:r>
            <a:r>
              <a:rPr lang="en-US" altLang="zh-CN" sz="1050" dirty="0"/>
              <a:t>)</a:t>
            </a:r>
            <a:endParaRPr lang="en-US" sz="105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5C6AA25-F920-AB44-AC0A-9E32D7A2F936}"/>
              </a:ext>
            </a:extLst>
          </p:cNvPr>
          <p:cNvCxnSpPr>
            <a:cxnSpLocks/>
          </p:cNvCxnSpPr>
          <p:nvPr/>
        </p:nvCxnSpPr>
        <p:spPr>
          <a:xfrm flipV="1">
            <a:off x="2586842" y="3709485"/>
            <a:ext cx="684810" cy="166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D78BA19-C843-174A-AAA8-F61EC37DFF2B}"/>
              </a:ext>
            </a:extLst>
          </p:cNvPr>
          <p:cNvSpPr/>
          <p:nvPr/>
        </p:nvSpPr>
        <p:spPr>
          <a:xfrm>
            <a:off x="172529" y="502999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5922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Not At the Beginning, Nor at the 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 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b="1" dirty="0" err="1"/>
              <a:t>fseek</a:t>
            </a:r>
            <a:r>
              <a:rPr lang="en-US" b="1" dirty="0"/>
              <a:t>(FILE</a:t>
            </a:r>
            <a:r>
              <a:rPr lang="en-US" dirty="0"/>
              <a:t> </a:t>
            </a:r>
            <a:r>
              <a:rPr lang="en-US" b="1" dirty="0"/>
              <a:t>*</a:t>
            </a:r>
            <a:r>
              <a:rPr lang="en-US" u="sng" dirty="0"/>
              <a:t>stream</a:t>
            </a:r>
            <a:r>
              <a:rPr lang="en-US" b="1" u="sng" dirty="0"/>
              <a:t>,</a:t>
            </a:r>
            <a:r>
              <a:rPr lang="en-US" u="sng" dirty="0"/>
              <a:t> </a:t>
            </a:r>
            <a:r>
              <a:rPr lang="en-US" b="1" u="sng" dirty="0"/>
              <a:t>long</a:t>
            </a:r>
            <a:r>
              <a:rPr lang="en-US" u="sng" dirty="0"/>
              <a:t> offset</a:t>
            </a:r>
            <a:r>
              <a:rPr lang="en-US" b="1" u="sng" dirty="0"/>
              <a:t>,</a:t>
            </a:r>
            <a:r>
              <a:rPr lang="en-US" u="sng" dirty="0"/>
              <a:t> </a:t>
            </a:r>
            <a:r>
              <a:rPr lang="en-US" b="1" u="sng" dirty="0" err="1"/>
              <a:t>int</a:t>
            </a:r>
            <a:r>
              <a:rPr lang="en-US" u="sng" dirty="0"/>
              <a:t> whence</a:t>
            </a:r>
            <a:r>
              <a:rPr lang="en-US" b="1" u="sng" dirty="0"/>
              <a:t>);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 </a:t>
            </a:r>
            <a:r>
              <a:rPr lang="en-US" altLang="zh-CN" dirty="0"/>
              <a:t>S</a:t>
            </a:r>
            <a:r>
              <a:rPr lang="en-US" dirty="0"/>
              <a:t>ets the file position indicator for the stream pointed to by </a:t>
            </a:r>
            <a:r>
              <a:rPr lang="en-US" i="1" dirty="0"/>
              <a:t>stream</a:t>
            </a:r>
            <a:r>
              <a:rPr lang="en-US" dirty="0"/>
              <a:t>. 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/>
              <a:t>The new position, measured in bytes, is obtained by</a:t>
            </a:r>
            <a:r>
              <a:rPr lang="zh-CN" altLang="en-US" dirty="0"/>
              <a:t> </a:t>
            </a:r>
            <a:r>
              <a:rPr lang="en-US" dirty="0"/>
              <a:t>adding </a:t>
            </a:r>
            <a:r>
              <a:rPr lang="en-US" i="1" dirty="0"/>
              <a:t>offset</a:t>
            </a:r>
            <a:r>
              <a:rPr lang="en-US" dirty="0"/>
              <a:t> bytes to the position specified by </a:t>
            </a:r>
            <a:r>
              <a:rPr lang="en-US" i="1" dirty="0"/>
              <a:t>whence</a:t>
            </a:r>
            <a:r>
              <a:rPr lang="en-US" dirty="0"/>
              <a:t>.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/>
              <a:t>whence: SEEK_SET, SEEK_CUR, or SEEK_END</a:t>
            </a:r>
          </a:p>
          <a:p>
            <a:pPr>
              <a:buFont typeface="Wingdings" pitchFamily="2" charset="2"/>
              <a:buChar char="Ø"/>
            </a:pPr>
            <a:r>
              <a:rPr lang="en-US" b="1" u="sng" dirty="0"/>
              <a:t>long</a:t>
            </a:r>
            <a:r>
              <a:rPr lang="en-US" u="sng" dirty="0"/>
              <a:t> </a:t>
            </a:r>
            <a:r>
              <a:rPr lang="en-US" b="1" u="sng" dirty="0" err="1"/>
              <a:t>ftell</a:t>
            </a:r>
            <a:r>
              <a:rPr lang="en-US" b="1" u="sng" dirty="0"/>
              <a:t>(FILE</a:t>
            </a:r>
            <a:r>
              <a:rPr lang="en-US" u="sng" dirty="0"/>
              <a:t> </a:t>
            </a:r>
            <a:r>
              <a:rPr lang="en-US" b="1" u="sng" dirty="0"/>
              <a:t>*</a:t>
            </a:r>
            <a:r>
              <a:rPr lang="en-US" u="sng" dirty="0"/>
              <a:t>stream</a:t>
            </a:r>
            <a:r>
              <a:rPr lang="en-US" b="1" u="sng" dirty="0"/>
              <a:t>);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O</a:t>
            </a:r>
            <a:r>
              <a:rPr lang="en-US" dirty="0"/>
              <a:t>btains the current value of the file position indicator for the stream pointed to by </a:t>
            </a:r>
            <a:r>
              <a:rPr lang="en-US" i="1" dirty="0"/>
              <a:t>stream</a:t>
            </a:r>
            <a:r>
              <a:rPr lang="en-US" dirty="0"/>
              <a:t>.</a:t>
            </a:r>
            <a:endParaRPr lang="en-US" b="1" u="sng" dirty="0"/>
          </a:p>
          <a:p>
            <a:pPr>
              <a:buFont typeface="Wingdings" pitchFamily="2" charset="2"/>
              <a:buChar char="Ø"/>
            </a:pPr>
            <a:r>
              <a:rPr lang="zh-CN" altLang="en-US" b="1" u="sng" dirty="0"/>
              <a:t> </a:t>
            </a:r>
            <a:r>
              <a:rPr lang="en-US" b="1" u="sng" dirty="0"/>
              <a:t>void</a:t>
            </a:r>
            <a:r>
              <a:rPr lang="en-US" u="sng" dirty="0"/>
              <a:t> </a:t>
            </a:r>
            <a:r>
              <a:rPr lang="en-US" b="1" u="sng" dirty="0"/>
              <a:t>rewind(FILE</a:t>
            </a:r>
            <a:r>
              <a:rPr lang="en-US" u="sng" dirty="0"/>
              <a:t> </a:t>
            </a:r>
            <a:r>
              <a:rPr lang="en-US" b="1" u="sng" dirty="0"/>
              <a:t>*</a:t>
            </a:r>
            <a:r>
              <a:rPr lang="en-US" u="sng" dirty="0"/>
              <a:t>stream</a:t>
            </a:r>
            <a:r>
              <a:rPr lang="en-US" b="1" u="sng" dirty="0"/>
              <a:t>);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S</a:t>
            </a:r>
            <a:r>
              <a:rPr lang="en-US" dirty="0"/>
              <a:t>ets the file position indicator for the stream pointed to by </a:t>
            </a:r>
            <a:r>
              <a:rPr lang="en-US" i="1" dirty="0"/>
              <a:t>stream</a:t>
            </a:r>
            <a:r>
              <a:rPr lang="en-US" dirty="0"/>
              <a:t> to the beginning of the file. 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/>
              <a:t>It is equivalent to:</a:t>
            </a:r>
            <a:r>
              <a:rPr lang="zh-CN" altLang="en-US" dirty="0"/>
              <a:t> </a:t>
            </a:r>
            <a:r>
              <a:rPr lang="en-US" dirty="0"/>
              <a:t>(void) </a:t>
            </a:r>
            <a:r>
              <a:rPr lang="en-US" dirty="0" err="1"/>
              <a:t>fseek</a:t>
            </a:r>
            <a:r>
              <a:rPr lang="en-US" dirty="0"/>
              <a:t>(stream, 0L, SEEK_SET)</a:t>
            </a:r>
            <a:endParaRPr lang="en-US" b="1" u="sng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66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056DDC-6477-1545-96A1-8FF89EB92ECD}"/>
              </a:ext>
            </a:extLst>
          </p:cNvPr>
          <p:cNvSpPr/>
          <p:nvPr/>
        </p:nvSpPr>
        <p:spPr>
          <a:xfrm>
            <a:off x="6764276" y="5461819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0330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A9180-B3CD-1C49-8D53-1F067F381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Formatted</a:t>
            </a:r>
            <a:r>
              <a:rPr lang="zh-CN" altLang="en-US" dirty="0"/>
              <a:t> </a:t>
            </a:r>
            <a:r>
              <a:rPr lang="en-US" altLang="zh-CN" dirty="0"/>
              <a:t>Stream</a:t>
            </a:r>
            <a:r>
              <a:rPr lang="zh-CN" altLang="en-US" dirty="0"/>
              <a:t> </a:t>
            </a:r>
            <a:r>
              <a:rPr lang="en-US" altLang="zh-CN" dirty="0"/>
              <a:t>I/O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55A6F-1CAB-E441-8513-06A7275D6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b="1" dirty="0" err="1"/>
              <a:t>fscanf</a:t>
            </a:r>
            <a:r>
              <a:rPr lang="en-US" b="1" dirty="0"/>
              <a:t> ( FILE * stream, </a:t>
            </a:r>
            <a:r>
              <a:rPr lang="en-US" b="1" dirty="0" err="1"/>
              <a:t>const</a:t>
            </a:r>
            <a:r>
              <a:rPr lang="en-US" b="1" dirty="0"/>
              <a:t> char * format, ... );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Read formatted data from stream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Reads data from the </a:t>
            </a:r>
            <a:r>
              <a:rPr lang="en-US" i="1" dirty="0"/>
              <a:t>stream</a:t>
            </a:r>
            <a:r>
              <a:rPr lang="en-US" dirty="0"/>
              <a:t> and stores them according to the parameter </a:t>
            </a:r>
            <a:r>
              <a:rPr lang="en-US" i="1" dirty="0"/>
              <a:t>format</a:t>
            </a:r>
            <a:r>
              <a:rPr lang="en-US" dirty="0"/>
              <a:t> into the locations pointed by the additional arguments.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i="1" dirty="0"/>
              <a:t> </a:t>
            </a:r>
            <a:r>
              <a:rPr lang="en-US" altLang="zh-CN" i="1" dirty="0" err="1">
                <a:solidFill>
                  <a:srgbClr val="FF0000"/>
                </a:solidFill>
              </a:rPr>
              <a:t>scanf</a:t>
            </a:r>
            <a:r>
              <a:rPr lang="en-US" altLang="zh-CN" i="1" dirty="0">
                <a:solidFill>
                  <a:srgbClr val="FF0000"/>
                </a:solidFill>
              </a:rPr>
              <a:t>(</a:t>
            </a:r>
            <a:r>
              <a:rPr lang="en-US" altLang="zh-CN" i="1" dirty="0" err="1">
                <a:solidFill>
                  <a:srgbClr val="FF0000"/>
                </a:solidFill>
              </a:rPr>
              <a:t>const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char</a:t>
            </a:r>
            <a:r>
              <a:rPr lang="zh-CN" altLang="en-US" i="1" dirty="0">
                <a:solidFill>
                  <a:srgbClr val="FF0000"/>
                </a:solidFill>
              </a:rPr>
              <a:t>* </a:t>
            </a:r>
            <a:r>
              <a:rPr lang="en-US" altLang="zh-CN" i="1" dirty="0">
                <a:solidFill>
                  <a:srgbClr val="FF0000"/>
                </a:solidFill>
              </a:rPr>
              <a:t>format,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…)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=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 err="1">
                <a:solidFill>
                  <a:srgbClr val="FF0000"/>
                </a:solidFill>
              </a:rPr>
              <a:t>fscanf</a:t>
            </a:r>
            <a:r>
              <a:rPr lang="en-US" altLang="zh-CN" i="1" dirty="0">
                <a:solidFill>
                  <a:srgbClr val="FF0000"/>
                </a:solidFill>
              </a:rPr>
              <a:t>(stdin,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 err="1">
                <a:solidFill>
                  <a:srgbClr val="FF0000"/>
                </a:solidFill>
              </a:rPr>
              <a:t>const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char</a:t>
            </a:r>
            <a:r>
              <a:rPr lang="zh-CN" altLang="en-US" i="1" dirty="0">
                <a:solidFill>
                  <a:srgbClr val="FF0000"/>
                </a:solidFill>
              </a:rPr>
              <a:t> *</a:t>
            </a:r>
            <a:r>
              <a:rPr lang="en-US" altLang="zh-CN" i="1" dirty="0">
                <a:solidFill>
                  <a:srgbClr val="FF0000"/>
                </a:solidFill>
              </a:rPr>
              <a:t>format,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…)</a:t>
            </a:r>
            <a:endParaRPr lang="en-US" i="1" dirty="0">
              <a:solidFill>
                <a:srgbClr val="FF0000"/>
              </a:solidFill>
            </a:endParaRPr>
          </a:p>
          <a:p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b="1" dirty="0" err="1"/>
              <a:t>fprintf</a:t>
            </a:r>
            <a:r>
              <a:rPr lang="en-US" b="1" dirty="0"/>
              <a:t> ( FILE * stream, </a:t>
            </a:r>
            <a:r>
              <a:rPr lang="en-US" b="1" dirty="0" err="1"/>
              <a:t>const</a:t>
            </a:r>
            <a:r>
              <a:rPr lang="en-US" b="1" dirty="0"/>
              <a:t> char * format, ... );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Write formatted data to stream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Writes the C string pointed by </a:t>
            </a:r>
            <a:r>
              <a:rPr lang="en-US" i="1" dirty="0"/>
              <a:t>format</a:t>
            </a:r>
            <a:r>
              <a:rPr lang="en-US" dirty="0"/>
              <a:t> to the </a:t>
            </a:r>
            <a:r>
              <a:rPr lang="en-US" i="1" dirty="0"/>
              <a:t>stream</a:t>
            </a:r>
            <a:r>
              <a:rPr lang="en-US" dirty="0"/>
              <a:t>. If </a:t>
            </a:r>
            <a:r>
              <a:rPr lang="en-US" i="1" dirty="0"/>
              <a:t>format</a:t>
            </a:r>
            <a:r>
              <a:rPr lang="en-US" dirty="0"/>
              <a:t> includes </a:t>
            </a:r>
            <a:r>
              <a:rPr lang="en-US" i="1" dirty="0"/>
              <a:t>format specifiers</a:t>
            </a:r>
            <a:r>
              <a:rPr lang="en-US" dirty="0"/>
              <a:t> (subsequences beginning with %), the additional arguments following </a:t>
            </a:r>
            <a:r>
              <a:rPr lang="en-US" i="1" dirty="0"/>
              <a:t>format</a:t>
            </a:r>
            <a:r>
              <a:rPr lang="en-US" dirty="0"/>
              <a:t> are formatted and inserted in the resulting string replacing their respective specifiers.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 err="1">
                <a:solidFill>
                  <a:srgbClr val="FF0000"/>
                </a:solidFill>
              </a:rPr>
              <a:t>printf</a:t>
            </a:r>
            <a:r>
              <a:rPr lang="en-US" altLang="zh-CN" i="1" dirty="0">
                <a:solidFill>
                  <a:srgbClr val="FF0000"/>
                </a:solidFill>
              </a:rPr>
              <a:t>(</a:t>
            </a:r>
            <a:r>
              <a:rPr lang="en-US" altLang="zh-CN" i="1" dirty="0" err="1">
                <a:solidFill>
                  <a:srgbClr val="FF0000"/>
                </a:solidFill>
              </a:rPr>
              <a:t>const</a:t>
            </a:r>
            <a:r>
              <a:rPr lang="zh-CN" altLang="en-US" i="1" dirty="0">
                <a:solidFill>
                  <a:srgbClr val="FF0000"/>
                </a:solidFill>
              </a:rPr>
              <a:t>* </a:t>
            </a:r>
            <a:r>
              <a:rPr lang="en-US" altLang="zh-CN" i="1" dirty="0">
                <a:solidFill>
                  <a:srgbClr val="FF0000"/>
                </a:solidFill>
              </a:rPr>
              <a:t>format,…)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=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 err="1">
                <a:solidFill>
                  <a:srgbClr val="FF0000"/>
                </a:solidFill>
              </a:rPr>
              <a:t>fprintf</a:t>
            </a:r>
            <a:r>
              <a:rPr lang="en-US" altLang="zh-CN" i="1" dirty="0">
                <a:solidFill>
                  <a:srgbClr val="FF0000"/>
                </a:solidFill>
              </a:rPr>
              <a:t>(</a:t>
            </a:r>
            <a:r>
              <a:rPr lang="en-US" altLang="zh-CN" i="1" dirty="0" err="1">
                <a:solidFill>
                  <a:srgbClr val="FF0000"/>
                </a:solidFill>
              </a:rPr>
              <a:t>stdout</a:t>
            </a:r>
            <a:r>
              <a:rPr lang="en-US" altLang="zh-CN" i="1" dirty="0">
                <a:solidFill>
                  <a:srgbClr val="FF0000"/>
                </a:solidFill>
              </a:rPr>
              <a:t>,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 err="1">
                <a:solidFill>
                  <a:srgbClr val="FF0000"/>
                </a:solidFill>
              </a:rPr>
              <a:t>const</a:t>
            </a:r>
            <a:r>
              <a:rPr lang="zh-CN" altLang="en-US" i="1" dirty="0">
                <a:solidFill>
                  <a:srgbClr val="FF0000"/>
                </a:solidFill>
              </a:rPr>
              <a:t>* </a:t>
            </a:r>
            <a:r>
              <a:rPr lang="en-US" altLang="zh-CN" i="1" dirty="0">
                <a:solidFill>
                  <a:srgbClr val="FF0000"/>
                </a:solidFill>
              </a:rPr>
              <a:t>format,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…)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C9833-19F1-E34E-ADDB-58F787CBB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201</a:t>
            </a:r>
            <a:r>
              <a:rPr lang="en-US" altLang="zh-CN"/>
              <a:t>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E4E53-870B-8F41-B838-DA1568695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CS-392 Systems Programming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2E4C6-96E1-4440-A219-E34FF12D1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67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B5A76F-24C9-B743-B8DE-42712980F895}"/>
              </a:ext>
            </a:extLst>
          </p:cNvPr>
          <p:cNvSpPr/>
          <p:nvPr/>
        </p:nvSpPr>
        <p:spPr>
          <a:xfrm>
            <a:off x="172529" y="502999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8279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Error</a:t>
            </a:r>
            <a:r>
              <a:rPr lang="zh-CN" altLang="en-US" dirty="0"/>
              <a:t> </a:t>
            </a:r>
            <a:r>
              <a:rPr lang="en-US" altLang="zh-CN" dirty="0"/>
              <a:t>handling</a:t>
            </a:r>
            <a:r>
              <a:rPr lang="zh-CN" altLang="en-US" dirty="0"/>
              <a:t> </a:t>
            </a:r>
            <a:r>
              <a:rPr lang="en-US" altLang="zh-CN" dirty="0"/>
              <a:t>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 err="1"/>
              <a:t>fopen</a:t>
            </a:r>
            <a:r>
              <a:rPr lang="zh-CN" altLang="en-US" dirty="0"/>
              <a:t> </a:t>
            </a:r>
            <a:r>
              <a:rPr lang="en-US" altLang="zh-CN" dirty="0"/>
              <a:t>fails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 err="1"/>
              <a:t>fopen</a:t>
            </a:r>
            <a:r>
              <a:rPr lang="zh-CN" altLang="en-US" dirty="0"/>
              <a:t> </a:t>
            </a:r>
            <a:r>
              <a:rPr lang="en-US" altLang="zh-CN" dirty="0"/>
              <a:t>return</a:t>
            </a:r>
            <a:r>
              <a:rPr lang="zh-CN" altLang="en-US" dirty="0"/>
              <a:t> </a:t>
            </a:r>
            <a:r>
              <a:rPr lang="en-US" altLang="zh-CN" dirty="0"/>
              <a:t>NULL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 err="1"/>
              <a:t>errno</a:t>
            </a:r>
            <a:r>
              <a:rPr lang="zh-CN" altLang="en-US" dirty="0"/>
              <a:t> </a:t>
            </a:r>
            <a:r>
              <a:rPr lang="en-US" altLang="zh-CN" dirty="0"/>
              <a:t>keeps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error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68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958631-3E78-F343-AE7A-3EF6733231AF}"/>
              </a:ext>
            </a:extLst>
          </p:cNvPr>
          <p:cNvSpPr/>
          <p:nvPr/>
        </p:nvSpPr>
        <p:spPr>
          <a:xfrm>
            <a:off x="61880" y="2642782"/>
            <a:ext cx="9020240" cy="369331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#include&lt;</a:t>
            </a:r>
            <a:r>
              <a:rPr lang="en-US" altLang="zh-CN" dirty="0" err="1"/>
              <a:t>stdio.h</a:t>
            </a:r>
            <a:r>
              <a:rPr lang="en-US" altLang="zh-CN" dirty="0"/>
              <a:t>&gt;</a:t>
            </a:r>
          </a:p>
          <a:p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/>
              <a:t>main(</a:t>
            </a:r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 err="1"/>
              <a:t>argc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char</a:t>
            </a:r>
            <a:r>
              <a:rPr lang="zh-CN" altLang="en-US" dirty="0"/>
              <a:t> ** </a:t>
            </a:r>
            <a:r>
              <a:rPr lang="en-US" altLang="zh-CN" dirty="0" err="1"/>
              <a:t>argv</a:t>
            </a:r>
            <a:r>
              <a:rPr lang="en-US" altLang="zh-CN" dirty="0"/>
              <a:t>){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zh-CN" altLang="en-US" dirty="0"/>
              <a:t>    </a:t>
            </a:r>
            <a:r>
              <a:rPr lang="en-US" altLang="zh-CN" dirty="0"/>
              <a:t>char</a:t>
            </a:r>
            <a:r>
              <a:rPr lang="zh-CN" altLang="en-US" dirty="0"/>
              <a:t> </a:t>
            </a:r>
            <a:r>
              <a:rPr lang="en-US" altLang="zh-CN" dirty="0" err="1"/>
              <a:t>str</a:t>
            </a:r>
            <a:r>
              <a:rPr lang="en-US" altLang="zh-CN" dirty="0"/>
              <a:t>[20];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FILE</a:t>
            </a:r>
            <a:r>
              <a:rPr lang="zh-CN" altLang="en-US" dirty="0"/>
              <a:t> *</a:t>
            </a:r>
            <a:r>
              <a:rPr lang="en-US" altLang="zh-CN" dirty="0" err="1"/>
              <a:t>fp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 err="1"/>
              <a:t>fopen</a:t>
            </a:r>
            <a:r>
              <a:rPr lang="en-US" altLang="zh-CN" dirty="0"/>
              <a:t>(“/path/to/your/file”,</a:t>
            </a:r>
            <a:r>
              <a:rPr lang="zh-CN" altLang="en-US" dirty="0"/>
              <a:t> </a:t>
            </a:r>
            <a:r>
              <a:rPr lang="en-US" altLang="zh-CN" dirty="0"/>
              <a:t>“r”);</a:t>
            </a:r>
            <a:r>
              <a:rPr lang="zh-CN" altLang="en-US" dirty="0"/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//how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do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we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know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if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the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open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fails?</a:t>
            </a:r>
          </a:p>
          <a:p>
            <a:endParaRPr lang="en-US" altLang="zh-CN" dirty="0"/>
          </a:p>
          <a:p>
            <a:r>
              <a:rPr lang="zh-CN" altLang="en-US" dirty="0"/>
              <a:t>   </a:t>
            </a:r>
            <a:r>
              <a:rPr lang="en-US" altLang="zh-CN" dirty="0"/>
              <a:t>if(</a:t>
            </a:r>
            <a:r>
              <a:rPr lang="en-US" altLang="zh-CN" dirty="0" err="1"/>
              <a:t>fp</a:t>
            </a:r>
            <a:r>
              <a:rPr lang="zh-CN" altLang="en-US" dirty="0"/>
              <a:t> </a:t>
            </a:r>
            <a:r>
              <a:rPr lang="en-US" altLang="zh-CN" dirty="0"/>
              <a:t>==</a:t>
            </a:r>
            <a:r>
              <a:rPr lang="zh-CN" altLang="en-US" dirty="0"/>
              <a:t> </a:t>
            </a:r>
            <a:r>
              <a:rPr lang="en-US" altLang="zh-CN" dirty="0"/>
              <a:t>NULL){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printf</a:t>
            </a:r>
            <a:r>
              <a:rPr lang="en-US" altLang="zh-CN" dirty="0"/>
              <a:t>(“Cannot</a:t>
            </a:r>
            <a:r>
              <a:rPr lang="zh-CN" altLang="en-US" dirty="0"/>
              <a:t> </a:t>
            </a:r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due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error</a:t>
            </a:r>
            <a:r>
              <a:rPr lang="zh-CN" altLang="en-US" dirty="0"/>
              <a:t> </a:t>
            </a:r>
            <a:r>
              <a:rPr lang="en-US" altLang="zh-CN" dirty="0"/>
              <a:t>%d\n”,</a:t>
            </a:r>
            <a:r>
              <a:rPr lang="zh-CN" altLang="en-US" dirty="0"/>
              <a:t> </a:t>
            </a:r>
            <a:r>
              <a:rPr lang="en-US" altLang="zh-CN" dirty="0" err="1"/>
              <a:t>errno</a:t>
            </a:r>
            <a:r>
              <a:rPr lang="en-US" altLang="zh-CN" dirty="0"/>
              <a:t>);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i="1" dirty="0">
                <a:solidFill>
                  <a:srgbClr val="FF0000"/>
                </a:solidFill>
              </a:rPr>
              <a:t>	//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Who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sets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 err="1">
                <a:solidFill>
                  <a:srgbClr val="FF0000"/>
                </a:solidFill>
              </a:rPr>
              <a:t>errno</a:t>
            </a:r>
            <a:r>
              <a:rPr lang="en-US" altLang="zh-CN" i="1" dirty="0">
                <a:solidFill>
                  <a:srgbClr val="FF0000"/>
                </a:solidFill>
              </a:rPr>
              <a:t>?</a:t>
            </a:r>
          </a:p>
          <a:p>
            <a:r>
              <a:rPr lang="en-US" altLang="zh-CN" i="1" dirty="0">
                <a:solidFill>
                  <a:srgbClr val="FF0000"/>
                </a:solidFill>
              </a:rPr>
              <a:t>	//what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the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meaning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of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 err="1">
                <a:solidFill>
                  <a:srgbClr val="FF0000"/>
                </a:solidFill>
              </a:rPr>
              <a:t>errno</a:t>
            </a:r>
            <a:r>
              <a:rPr lang="en-US" altLang="zh-CN" i="1" dirty="0">
                <a:solidFill>
                  <a:srgbClr val="FF0000"/>
                </a:solidFill>
              </a:rPr>
              <a:t>?</a:t>
            </a:r>
          </a:p>
          <a:p>
            <a:r>
              <a:rPr lang="en-US" altLang="zh-CN" dirty="0"/>
              <a:t>	exit(1);</a:t>
            </a:r>
          </a:p>
          <a:p>
            <a:r>
              <a:rPr lang="zh-CN" altLang="en-US" dirty="0"/>
              <a:t>   </a:t>
            </a:r>
            <a:r>
              <a:rPr lang="en-US" altLang="zh-CN" dirty="0"/>
              <a:t>}	</a:t>
            </a:r>
            <a:r>
              <a:rPr lang="zh-CN" altLang="en-US" dirty="0"/>
              <a:t>  </a:t>
            </a:r>
            <a:endParaRPr lang="en-US" altLang="zh-CN" dirty="0"/>
          </a:p>
          <a:p>
            <a:r>
              <a:rPr lang="zh-CN" altLang="en-US" dirty="0"/>
              <a:t>   </a:t>
            </a:r>
            <a:r>
              <a:rPr lang="en-US" altLang="zh-CN" dirty="0"/>
              <a:t>return</a:t>
            </a:r>
            <a:r>
              <a:rPr lang="zh-CN" altLang="en-US" dirty="0"/>
              <a:t> </a:t>
            </a:r>
            <a:r>
              <a:rPr lang="en-US" altLang="zh-CN" dirty="0"/>
              <a:t>1;</a:t>
            </a:r>
            <a:r>
              <a:rPr lang="zh-CN" altLang="en-US" dirty="0"/>
              <a:t>  </a:t>
            </a:r>
            <a:endParaRPr lang="en-US" altLang="zh-CN" dirty="0"/>
          </a:p>
          <a:p>
            <a:r>
              <a:rPr lang="en-US" altLang="zh-CN" dirty="0"/>
              <a:t>}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35A8634-FF81-C844-A20D-8B0FC97536F8}"/>
              </a:ext>
            </a:extLst>
          </p:cNvPr>
          <p:cNvSpPr/>
          <p:nvPr/>
        </p:nvSpPr>
        <p:spPr>
          <a:xfrm>
            <a:off x="172529" y="502999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0468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Error</a:t>
            </a:r>
            <a:r>
              <a:rPr lang="zh-CN" altLang="en-US" dirty="0"/>
              <a:t> </a:t>
            </a:r>
            <a:r>
              <a:rPr lang="en-US" altLang="zh-CN" dirty="0"/>
              <a:t>handling</a:t>
            </a:r>
            <a:r>
              <a:rPr lang="zh-CN" altLang="en-US" dirty="0"/>
              <a:t> </a:t>
            </a:r>
            <a:r>
              <a:rPr lang="en-US" altLang="zh-CN" dirty="0"/>
              <a:t>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b="1" dirty="0" err="1"/>
              <a:t>feof</a:t>
            </a:r>
            <a:r>
              <a:rPr lang="en-US" b="1" dirty="0"/>
              <a:t>(FILE *stream);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Return nonzero if EOF was encountered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69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FA0B77F-7E90-5249-A6B1-30AFFF11C87C}"/>
              </a:ext>
            </a:extLst>
          </p:cNvPr>
          <p:cNvSpPr txBox="1">
            <a:spLocks/>
          </p:cNvSpPr>
          <p:nvPr/>
        </p:nvSpPr>
        <p:spPr>
          <a:xfrm>
            <a:off x="531589" y="2089170"/>
            <a:ext cx="7902692" cy="400880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/>
              <a:t>#include&lt;</a:t>
            </a:r>
            <a:r>
              <a:rPr lang="en-US" altLang="zh-CN" sz="1400" dirty="0" err="1"/>
              <a:t>stdio.h</a:t>
            </a:r>
            <a:r>
              <a:rPr lang="en-US" altLang="zh-CN" sz="1400" dirty="0"/>
              <a:t>&gt;</a:t>
            </a:r>
          </a:p>
          <a:p>
            <a:r>
              <a:rPr lang="en-US" altLang="zh-CN" sz="1400" dirty="0" err="1"/>
              <a:t>int</a:t>
            </a:r>
            <a:r>
              <a:rPr lang="zh-CN" altLang="en-US" sz="1400" dirty="0"/>
              <a:t> </a:t>
            </a:r>
            <a:r>
              <a:rPr lang="en-US" altLang="zh-CN" sz="1400" dirty="0"/>
              <a:t>main(</a:t>
            </a:r>
            <a:r>
              <a:rPr lang="en-US" altLang="zh-CN" sz="1400" dirty="0" err="1"/>
              <a:t>int</a:t>
            </a:r>
            <a:r>
              <a:rPr lang="zh-CN" altLang="en-US" sz="1400" dirty="0"/>
              <a:t> </a:t>
            </a:r>
            <a:r>
              <a:rPr lang="en-US" altLang="zh-CN" sz="1400" dirty="0" err="1"/>
              <a:t>argc</a:t>
            </a:r>
            <a:r>
              <a:rPr lang="en-US" altLang="zh-CN" sz="1400" dirty="0"/>
              <a:t>,</a:t>
            </a:r>
            <a:r>
              <a:rPr lang="zh-CN" altLang="en-US" sz="1400" dirty="0"/>
              <a:t> </a:t>
            </a:r>
            <a:r>
              <a:rPr lang="en-US" altLang="zh-CN" sz="1400" dirty="0"/>
              <a:t>char</a:t>
            </a:r>
            <a:r>
              <a:rPr lang="zh-CN" altLang="en-US" sz="1400" dirty="0"/>
              <a:t> ** </a:t>
            </a:r>
            <a:r>
              <a:rPr lang="en-US" altLang="zh-CN" sz="1400" dirty="0" err="1"/>
              <a:t>argv</a:t>
            </a:r>
            <a:r>
              <a:rPr lang="en-US" altLang="zh-CN" sz="1400" dirty="0"/>
              <a:t>){</a:t>
            </a:r>
            <a:r>
              <a:rPr lang="zh-CN" altLang="en-US" sz="1400" dirty="0"/>
              <a:t> </a:t>
            </a:r>
            <a:r>
              <a:rPr lang="en-US" altLang="zh-CN" sz="1400" dirty="0"/>
              <a:t>char</a:t>
            </a:r>
            <a:r>
              <a:rPr lang="zh-CN" altLang="en-US" sz="1400" dirty="0"/>
              <a:t> </a:t>
            </a:r>
            <a:r>
              <a:rPr lang="en-US" altLang="zh-CN" sz="1400" dirty="0" err="1"/>
              <a:t>str</a:t>
            </a:r>
            <a:r>
              <a:rPr lang="en-US" altLang="zh-CN" sz="1400" dirty="0"/>
              <a:t>[20];</a:t>
            </a:r>
          </a:p>
          <a:p>
            <a:r>
              <a:rPr lang="zh-CN" altLang="en-US" sz="1400" dirty="0"/>
              <a:t>    </a:t>
            </a:r>
            <a:r>
              <a:rPr lang="en-US" altLang="zh-CN" sz="1400" dirty="0"/>
              <a:t>FILE</a:t>
            </a:r>
            <a:r>
              <a:rPr lang="zh-CN" altLang="en-US" sz="1400" dirty="0"/>
              <a:t> *</a:t>
            </a:r>
            <a:r>
              <a:rPr lang="en-US" altLang="zh-CN" sz="1400" dirty="0" err="1"/>
              <a:t>fp</a:t>
            </a:r>
            <a:r>
              <a:rPr lang="zh-CN" altLang="en-US" sz="1400" dirty="0"/>
              <a:t> </a:t>
            </a:r>
            <a:r>
              <a:rPr lang="en-US" altLang="zh-CN" sz="1400" dirty="0"/>
              <a:t>=</a:t>
            </a:r>
            <a:r>
              <a:rPr lang="zh-CN" altLang="en-US" sz="1400" dirty="0"/>
              <a:t> </a:t>
            </a:r>
            <a:r>
              <a:rPr lang="en-US" altLang="zh-CN" sz="1400" dirty="0" err="1"/>
              <a:t>fopen</a:t>
            </a:r>
            <a:r>
              <a:rPr lang="en-US" altLang="zh-CN" sz="1400" dirty="0"/>
              <a:t>(“/path/to/your/file”,</a:t>
            </a:r>
            <a:r>
              <a:rPr lang="zh-CN" altLang="en-US" sz="1400" dirty="0"/>
              <a:t> </a:t>
            </a:r>
            <a:r>
              <a:rPr lang="en-US" altLang="zh-CN" sz="1400" dirty="0"/>
              <a:t>“r”);</a:t>
            </a:r>
          </a:p>
          <a:p>
            <a:r>
              <a:rPr lang="zh-CN" altLang="en-US" sz="1400" dirty="0"/>
              <a:t>    </a:t>
            </a:r>
            <a:r>
              <a:rPr lang="en-US" altLang="zh-CN" sz="1400" dirty="0"/>
              <a:t>while(true){</a:t>
            </a:r>
            <a:r>
              <a:rPr lang="zh-CN" altLang="en-US" sz="1400" dirty="0"/>
              <a:t> </a:t>
            </a:r>
            <a:r>
              <a:rPr lang="en-US" altLang="zh-CN" sz="1400" i="1" dirty="0">
                <a:solidFill>
                  <a:srgbClr val="FF0000"/>
                </a:solidFill>
              </a:rPr>
              <a:t>//</a:t>
            </a:r>
            <a:r>
              <a:rPr lang="zh-CN" altLang="en-US" sz="1400" i="1" dirty="0">
                <a:solidFill>
                  <a:srgbClr val="FF0000"/>
                </a:solidFill>
              </a:rPr>
              <a:t> </a:t>
            </a:r>
            <a:r>
              <a:rPr lang="en-US" altLang="zh-CN" sz="1400" i="1" dirty="0">
                <a:solidFill>
                  <a:srgbClr val="FF0000"/>
                </a:solidFill>
              </a:rPr>
              <a:t>this</a:t>
            </a:r>
            <a:r>
              <a:rPr lang="zh-CN" altLang="en-US" sz="1400" i="1" dirty="0">
                <a:solidFill>
                  <a:srgbClr val="FF0000"/>
                </a:solidFill>
              </a:rPr>
              <a:t> </a:t>
            </a:r>
            <a:r>
              <a:rPr lang="en-US" altLang="zh-CN" sz="1400" i="1" dirty="0">
                <a:solidFill>
                  <a:srgbClr val="FF0000"/>
                </a:solidFill>
              </a:rPr>
              <a:t>keeps</a:t>
            </a:r>
            <a:r>
              <a:rPr lang="zh-CN" altLang="en-US" sz="1400" i="1" dirty="0">
                <a:solidFill>
                  <a:srgbClr val="FF0000"/>
                </a:solidFill>
              </a:rPr>
              <a:t> </a:t>
            </a:r>
            <a:r>
              <a:rPr lang="en-US" altLang="zh-CN" sz="1400" i="1" dirty="0">
                <a:solidFill>
                  <a:srgbClr val="FF0000"/>
                </a:solidFill>
              </a:rPr>
              <a:t>the</a:t>
            </a:r>
            <a:r>
              <a:rPr lang="zh-CN" altLang="en-US" sz="1400" i="1" dirty="0">
                <a:solidFill>
                  <a:srgbClr val="FF0000"/>
                </a:solidFill>
              </a:rPr>
              <a:t> </a:t>
            </a:r>
            <a:r>
              <a:rPr lang="en-US" altLang="zh-CN" sz="1400" i="1" dirty="0">
                <a:solidFill>
                  <a:srgbClr val="FF0000"/>
                </a:solidFill>
              </a:rPr>
              <a:t>loop</a:t>
            </a:r>
            <a:r>
              <a:rPr lang="zh-CN" altLang="en-US" sz="1400" i="1" dirty="0">
                <a:solidFill>
                  <a:srgbClr val="FF0000"/>
                </a:solidFill>
              </a:rPr>
              <a:t> </a:t>
            </a:r>
            <a:r>
              <a:rPr lang="en-US" altLang="zh-CN" sz="1400" i="1" dirty="0">
                <a:solidFill>
                  <a:srgbClr val="FF0000"/>
                </a:solidFill>
              </a:rPr>
              <a:t>iterating</a:t>
            </a:r>
          </a:p>
          <a:p>
            <a:r>
              <a:rPr lang="zh-CN" altLang="en-US" sz="1400" dirty="0"/>
              <a:t>        </a:t>
            </a:r>
            <a:r>
              <a:rPr lang="en-US" altLang="zh-CN" sz="1400" dirty="0" err="1"/>
              <a:t>fread</a:t>
            </a:r>
            <a:r>
              <a:rPr lang="en-US" altLang="zh-CN" sz="1400" dirty="0"/>
              <a:t>(</a:t>
            </a:r>
            <a:r>
              <a:rPr lang="en-US" altLang="zh-CN" sz="1400" dirty="0" err="1"/>
              <a:t>str</a:t>
            </a:r>
            <a:r>
              <a:rPr lang="en-US" altLang="zh-CN" sz="1400" dirty="0"/>
              <a:t>,</a:t>
            </a:r>
            <a:r>
              <a:rPr lang="zh-CN" altLang="en-US" sz="1400" dirty="0"/>
              <a:t> </a:t>
            </a:r>
            <a:r>
              <a:rPr lang="en-US" altLang="zh-CN" sz="1400" dirty="0"/>
              <a:t>1,</a:t>
            </a:r>
            <a:r>
              <a:rPr lang="zh-CN" altLang="en-US" sz="1400" dirty="0"/>
              <a:t> </a:t>
            </a:r>
            <a:r>
              <a:rPr lang="en-US" altLang="zh-CN" sz="1400" dirty="0"/>
              <a:t>20,</a:t>
            </a:r>
            <a:r>
              <a:rPr lang="zh-CN" altLang="en-US" sz="1400" dirty="0"/>
              <a:t> </a:t>
            </a:r>
            <a:r>
              <a:rPr lang="en-US" altLang="zh-CN" sz="1400" dirty="0" err="1"/>
              <a:t>fp</a:t>
            </a:r>
            <a:r>
              <a:rPr lang="en-US" altLang="zh-CN" sz="1400" dirty="0"/>
              <a:t>);</a:t>
            </a:r>
            <a:r>
              <a:rPr lang="zh-CN" altLang="en-US" sz="1400" dirty="0"/>
              <a:t> </a:t>
            </a:r>
            <a:r>
              <a:rPr lang="en-US" altLang="zh-CN" sz="1400" i="1" dirty="0">
                <a:solidFill>
                  <a:srgbClr val="FF0000"/>
                </a:solidFill>
              </a:rPr>
              <a:t>//</a:t>
            </a:r>
            <a:r>
              <a:rPr lang="zh-CN" altLang="en-US" sz="1400" i="1" dirty="0">
                <a:solidFill>
                  <a:srgbClr val="FF0000"/>
                </a:solidFill>
              </a:rPr>
              <a:t> </a:t>
            </a:r>
            <a:r>
              <a:rPr lang="en-US" altLang="zh-CN" sz="1400" i="1" dirty="0">
                <a:solidFill>
                  <a:srgbClr val="FF0000"/>
                </a:solidFill>
              </a:rPr>
              <a:t>how</a:t>
            </a:r>
            <a:r>
              <a:rPr lang="zh-CN" altLang="en-US" sz="1400" i="1" dirty="0">
                <a:solidFill>
                  <a:srgbClr val="FF0000"/>
                </a:solidFill>
              </a:rPr>
              <a:t> </a:t>
            </a:r>
            <a:r>
              <a:rPr lang="en-US" altLang="zh-CN" sz="1400" i="1" dirty="0">
                <a:solidFill>
                  <a:srgbClr val="FF0000"/>
                </a:solidFill>
              </a:rPr>
              <a:t>do</a:t>
            </a:r>
            <a:r>
              <a:rPr lang="zh-CN" altLang="en-US" sz="1400" i="1" dirty="0">
                <a:solidFill>
                  <a:srgbClr val="FF0000"/>
                </a:solidFill>
              </a:rPr>
              <a:t> </a:t>
            </a:r>
            <a:r>
              <a:rPr lang="en-US" altLang="zh-CN" sz="1400" i="1" dirty="0">
                <a:solidFill>
                  <a:srgbClr val="FF0000"/>
                </a:solidFill>
              </a:rPr>
              <a:t>we</a:t>
            </a:r>
            <a:r>
              <a:rPr lang="zh-CN" altLang="en-US" sz="1400" i="1" dirty="0">
                <a:solidFill>
                  <a:srgbClr val="FF0000"/>
                </a:solidFill>
              </a:rPr>
              <a:t> </a:t>
            </a:r>
            <a:r>
              <a:rPr lang="en-US" altLang="zh-CN" sz="1400" i="1" dirty="0">
                <a:solidFill>
                  <a:srgbClr val="FF0000"/>
                </a:solidFill>
              </a:rPr>
              <a:t>know</a:t>
            </a:r>
            <a:r>
              <a:rPr lang="zh-CN" altLang="en-US" sz="1400" i="1" dirty="0">
                <a:solidFill>
                  <a:srgbClr val="FF0000"/>
                </a:solidFill>
              </a:rPr>
              <a:t> </a:t>
            </a:r>
            <a:r>
              <a:rPr lang="en-US" altLang="zh-CN" sz="1400" i="1" dirty="0">
                <a:solidFill>
                  <a:srgbClr val="FF0000"/>
                </a:solidFill>
              </a:rPr>
              <a:t>if</a:t>
            </a:r>
            <a:r>
              <a:rPr lang="zh-CN" altLang="en-US" sz="1400" i="1" dirty="0">
                <a:solidFill>
                  <a:srgbClr val="FF0000"/>
                </a:solidFill>
              </a:rPr>
              <a:t> </a:t>
            </a:r>
            <a:r>
              <a:rPr lang="en-US" altLang="zh-CN" sz="1400" i="1" dirty="0">
                <a:solidFill>
                  <a:srgbClr val="FF0000"/>
                </a:solidFill>
              </a:rPr>
              <a:t>we</a:t>
            </a:r>
            <a:r>
              <a:rPr lang="zh-CN" altLang="en-US" sz="1400" i="1" dirty="0">
                <a:solidFill>
                  <a:srgbClr val="FF0000"/>
                </a:solidFill>
              </a:rPr>
              <a:t> </a:t>
            </a:r>
            <a:r>
              <a:rPr lang="en-US" altLang="zh-CN" sz="1400" i="1" dirty="0">
                <a:solidFill>
                  <a:srgbClr val="FF0000"/>
                </a:solidFill>
              </a:rPr>
              <a:t>have</a:t>
            </a:r>
            <a:r>
              <a:rPr lang="zh-CN" altLang="en-US" sz="1400" i="1" dirty="0">
                <a:solidFill>
                  <a:srgbClr val="FF0000"/>
                </a:solidFill>
              </a:rPr>
              <a:t> </a:t>
            </a:r>
            <a:r>
              <a:rPr lang="en-US" altLang="zh-CN" sz="1400" i="1" dirty="0">
                <a:solidFill>
                  <a:srgbClr val="FF0000"/>
                </a:solidFill>
              </a:rPr>
              <a:t>reached</a:t>
            </a:r>
            <a:r>
              <a:rPr lang="zh-CN" altLang="en-US" sz="1400" i="1" dirty="0">
                <a:solidFill>
                  <a:srgbClr val="FF0000"/>
                </a:solidFill>
              </a:rPr>
              <a:t> </a:t>
            </a:r>
            <a:r>
              <a:rPr lang="en-US" altLang="zh-CN" sz="1400" i="1" dirty="0">
                <a:solidFill>
                  <a:srgbClr val="FF0000"/>
                </a:solidFill>
              </a:rPr>
              <a:t>End</a:t>
            </a:r>
            <a:r>
              <a:rPr lang="zh-CN" altLang="en-US" sz="1400" i="1" dirty="0">
                <a:solidFill>
                  <a:srgbClr val="FF0000"/>
                </a:solidFill>
              </a:rPr>
              <a:t> </a:t>
            </a:r>
            <a:r>
              <a:rPr lang="en-US" altLang="zh-CN" sz="1400" i="1" dirty="0">
                <a:solidFill>
                  <a:srgbClr val="FF0000"/>
                </a:solidFill>
              </a:rPr>
              <a:t>of</a:t>
            </a:r>
            <a:r>
              <a:rPr lang="zh-CN" altLang="en-US" sz="1400" i="1" dirty="0">
                <a:solidFill>
                  <a:srgbClr val="FF0000"/>
                </a:solidFill>
              </a:rPr>
              <a:t> </a:t>
            </a:r>
            <a:r>
              <a:rPr lang="en-US" altLang="zh-CN" sz="1400" i="1" dirty="0">
                <a:solidFill>
                  <a:srgbClr val="FF0000"/>
                </a:solidFill>
              </a:rPr>
              <a:t>File</a:t>
            </a:r>
            <a:r>
              <a:rPr lang="zh-CN" altLang="en-US" sz="1400" i="1" dirty="0">
                <a:solidFill>
                  <a:srgbClr val="FF0000"/>
                </a:solidFill>
              </a:rPr>
              <a:t> </a:t>
            </a:r>
            <a:r>
              <a:rPr lang="en-US" altLang="zh-CN" sz="1400" i="1" dirty="0">
                <a:solidFill>
                  <a:srgbClr val="FF0000"/>
                </a:solidFill>
              </a:rPr>
              <a:t>(</a:t>
            </a:r>
            <a:r>
              <a:rPr lang="en-US" altLang="zh-CN" sz="1400" i="1" dirty="0" err="1">
                <a:solidFill>
                  <a:srgbClr val="FF0000"/>
                </a:solidFill>
              </a:rPr>
              <a:t>EoF</a:t>
            </a:r>
            <a:r>
              <a:rPr lang="en-US" altLang="zh-CN" sz="1400" i="1" dirty="0">
                <a:solidFill>
                  <a:srgbClr val="FF0000"/>
                </a:solidFill>
              </a:rPr>
              <a:t>)?</a:t>
            </a:r>
            <a:r>
              <a:rPr lang="zh-CN" altLang="en-US" sz="1400" i="1" dirty="0">
                <a:solidFill>
                  <a:srgbClr val="FF0000"/>
                </a:solidFill>
              </a:rPr>
              <a:t> </a:t>
            </a:r>
            <a:endParaRPr lang="en-US" altLang="zh-CN" sz="1400" i="1" dirty="0">
              <a:solidFill>
                <a:srgbClr val="FF0000"/>
              </a:solidFill>
            </a:endParaRPr>
          </a:p>
          <a:p>
            <a:r>
              <a:rPr lang="zh-CN" altLang="en-US" sz="1400" dirty="0">
                <a:solidFill>
                  <a:schemeClr val="tx1"/>
                </a:solidFill>
              </a:rPr>
              <a:t>        </a:t>
            </a:r>
            <a:r>
              <a:rPr lang="en-US" altLang="zh-CN" sz="1400" dirty="0">
                <a:solidFill>
                  <a:schemeClr val="tx1"/>
                </a:solidFill>
              </a:rPr>
              <a:t>if(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 err="1">
                <a:solidFill>
                  <a:schemeClr val="tx1"/>
                </a:solidFill>
              </a:rPr>
              <a:t>feof</a:t>
            </a:r>
            <a:r>
              <a:rPr lang="en-US" altLang="zh-CN" sz="1400" dirty="0">
                <a:solidFill>
                  <a:schemeClr val="tx1"/>
                </a:solidFill>
              </a:rPr>
              <a:t>(</a:t>
            </a:r>
            <a:r>
              <a:rPr lang="en-US" altLang="zh-CN" sz="1400" dirty="0" err="1">
                <a:solidFill>
                  <a:schemeClr val="tx1"/>
                </a:solidFill>
              </a:rPr>
              <a:t>fp</a:t>
            </a:r>
            <a:r>
              <a:rPr lang="en-US" altLang="zh-CN" sz="1400" dirty="0">
                <a:solidFill>
                  <a:schemeClr val="tx1"/>
                </a:solidFill>
              </a:rPr>
              <a:t>)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)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i="1" dirty="0">
                <a:solidFill>
                  <a:srgbClr val="FF0000"/>
                </a:solidFill>
              </a:rPr>
              <a:t>//when</a:t>
            </a:r>
            <a:r>
              <a:rPr lang="zh-CN" altLang="en-US" sz="1400" i="1" dirty="0">
                <a:solidFill>
                  <a:srgbClr val="FF0000"/>
                </a:solidFill>
              </a:rPr>
              <a:t> </a:t>
            </a:r>
            <a:r>
              <a:rPr lang="en-US" altLang="zh-CN" sz="1400" i="1" dirty="0">
                <a:solidFill>
                  <a:srgbClr val="FF0000"/>
                </a:solidFill>
              </a:rPr>
              <a:t>we</a:t>
            </a:r>
            <a:r>
              <a:rPr lang="zh-CN" altLang="en-US" sz="1400" i="1" dirty="0">
                <a:solidFill>
                  <a:srgbClr val="FF0000"/>
                </a:solidFill>
              </a:rPr>
              <a:t> </a:t>
            </a:r>
            <a:r>
              <a:rPr lang="en-US" altLang="zh-CN" sz="1400" i="1" dirty="0">
                <a:solidFill>
                  <a:srgbClr val="FF0000"/>
                </a:solidFill>
              </a:rPr>
              <a:t>reach</a:t>
            </a:r>
            <a:r>
              <a:rPr lang="zh-CN" altLang="en-US" sz="1400" i="1" dirty="0">
                <a:solidFill>
                  <a:srgbClr val="FF0000"/>
                </a:solidFill>
              </a:rPr>
              <a:t> </a:t>
            </a:r>
            <a:r>
              <a:rPr lang="en-US" altLang="zh-CN" sz="1400" i="1" dirty="0">
                <a:solidFill>
                  <a:srgbClr val="FF0000"/>
                </a:solidFill>
              </a:rPr>
              <a:t>the</a:t>
            </a:r>
            <a:r>
              <a:rPr lang="zh-CN" altLang="en-US" sz="1400" i="1" dirty="0">
                <a:solidFill>
                  <a:srgbClr val="FF0000"/>
                </a:solidFill>
              </a:rPr>
              <a:t> </a:t>
            </a:r>
            <a:r>
              <a:rPr lang="en-US" altLang="zh-CN" sz="1400" i="1" dirty="0" err="1">
                <a:solidFill>
                  <a:srgbClr val="FF0000"/>
                </a:solidFill>
              </a:rPr>
              <a:t>EoF</a:t>
            </a:r>
            <a:r>
              <a:rPr lang="en-US" altLang="zh-CN" sz="1400" i="1" dirty="0">
                <a:solidFill>
                  <a:srgbClr val="FF0000"/>
                </a:solidFill>
              </a:rPr>
              <a:t>,</a:t>
            </a:r>
            <a:r>
              <a:rPr lang="zh-CN" altLang="en-US" sz="1400" i="1" dirty="0">
                <a:solidFill>
                  <a:srgbClr val="FF0000"/>
                </a:solidFill>
              </a:rPr>
              <a:t> </a:t>
            </a:r>
            <a:r>
              <a:rPr lang="en-US" altLang="zh-CN" sz="1400" i="1" dirty="0">
                <a:solidFill>
                  <a:srgbClr val="FF0000"/>
                </a:solidFill>
              </a:rPr>
              <a:t>we</a:t>
            </a:r>
            <a:r>
              <a:rPr lang="zh-CN" altLang="en-US" sz="1400" i="1" dirty="0">
                <a:solidFill>
                  <a:srgbClr val="FF0000"/>
                </a:solidFill>
              </a:rPr>
              <a:t> </a:t>
            </a:r>
            <a:r>
              <a:rPr lang="en-US" altLang="zh-CN" sz="1400" i="1" dirty="0">
                <a:solidFill>
                  <a:srgbClr val="FF0000"/>
                </a:solidFill>
              </a:rPr>
              <a:t>break</a:t>
            </a:r>
            <a:r>
              <a:rPr lang="zh-CN" altLang="en-US" sz="1400" i="1" dirty="0">
                <a:solidFill>
                  <a:srgbClr val="FF0000"/>
                </a:solidFill>
              </a:rPr>
              <a:t> </a:t>
            </a:r>
            <a:r>
              <a:rPr lang="en-US" altLang="zh-CN" sz="1400" i="1" dirty="0">
                <a:solidFill>
                  <a:srgbClr val="FF0000"/>
                </a:solidFill>
              </a:rPr>
              <a:t>the</a:t>
            </a:r>
            <a:r>
              <a:rPr lang="zh-CN" altLang="en-US" sz="1400" i="1" dirty="0">
                <a:solidFill>
                  <a:srgbClr val="FF0000"/>
                </a:solidFill>
              </a:rPr>
              <a:t> </a:t>
            </a:r>
            <a:r>
              <a:rPr lang="en-US" altLang="zh-CN" sz="1400" i="1" dirty="0">
                <a:solidFill>
                  <a:srgbClr val="FF0000"/>
                </a:solidFill>
              </a:rPr>
              <a:t>loop</a:t>
            </a:r>
          </a:p>
          <a:p>
            <a:r>
              <a:rPr lang="zh-CN" altLang="en-US" sz="1400" dirty="0">
                <a:solidFill>
                  <a:schemeClr val="tx1"/>
                </a:solidFill>
              </a:rPr>
              <a:t>            </a:t>
            </a:r>
            <a:r>
              <a:rPr lang="en-US" altLang="zh-CN" sz="1400" dirty="0">
                <a:solidFill>
                  <a:schemeClr val="tx1"/>
                </a:solidFill>
              </a:rPr>
              <a:t>break;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endParaRPr lang="en-US" altLang="zh-CN" sz="1400" dirty="0">
              <a:solidFill>
                <a:schemeClr val="tx1"/>
              </a:solidFill>
            </a:endParaRPr>
          </a:p>
          <a:p>
            <a:r>
              <a:rPr lang="en-US" altLang="zh-CN" sz="1400" dirty="0">
                <a:solidFill>
                  <a:schemeClr val="tx1"/>
                </a:solidFill>
              </a:rPr>
              <a:t>}</a:t>
            </a:r>
          </a:p>
          <a:p>
            <a:r>
              <a:rPr lang="zh-CN" altLang="en-US" sz="1400" dirty="0">
                <a:solidFill>
                  <a:schemeClr val="tx1"/>
                </a:solidFill>
              </a:rPr>
              <a:t>    </a:t>
            </a:r>
            <a:r>
              <a:rPr lang="en-US" altLang="zh-CN" sz="1400" dirty="0" err="1">
                <a:solidFill>
                  <a:schemeClr val="tx1"/>
                </a:solidFill>
              </a:rPr>
              <a:t>fclose</a:t>
            </a:r>
            <a:r>
              <a:rPr lang="en-US" altLang="zh-CN" sz="1400" dirty="0">
                <a:solidFill>
                  <a:schemeClr val="tx1"/>
                </a:solidFill>
              </a:rPr>
              <a:t>(</a:t>
            </a:r>
            <a:r>
              <a:rPr lang="en-US" altLang="zh-CN" sz="1400" dirty="0" err="1">
                <a:solidFill>
                  <a:schemeClr val="tx1"/>
                </a:solidFill>
              </a:rPr>
              <a:t>fp</a:t>
            </a:r>
            <a:r>
              <a:rPr lang="en-US" altLang="zh-CN" sz="1400" dirty="0">
                <a:solidFill>
                  <a:schemeClr val="tx1"/>
                </a:solidFill>
              </a:rPr>
              <a:t>);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endParaRPr lang="en-US" altLang="zh-CN" sz="1400" i="1" dirty="0">
              <a:solidFill>
                <a:srgbClr val="FF0000"/>
              </a:solidFill>
            </a:endParaRPr>
          </a:p>
          <a:p>
            <a:r>
              <a:rPr lang="zh-CN" altLang="en-US" sz="1400" dirty="0"/>
              <a:t>    </a:t>
            </a:r>
            <a:r>
              <a:rPr lang="en-US" altLang="zh-CN" sz="1400" dirty="0"/>
              <a:t>return</a:t>
            </a:r>
            <a:r>
              <a:rPr lang="zh-CN" altLang="en-US" sz="1400" dirty="0"/>
              <a:t> </a:t>
            </a:r>
            <a:r>
              <a:rPr lang="en-US" altLang="zh-CN" sz="1400" dirty="0"/>
              <a:t>1;</a:t>
            </a:r>
            <a:r>
              <a:rPr lang="zh-CN" altLang="en-US" sz="1400" dirty="0"/>
              <a:t> </a:t>
            </a:r>
            <a:endParaRPr lang="en-US" altLang="zh-CN" sz="1400" dirty="0"/>
          </a:p>
          <a:p>
            <a:r>
              <a:rPr lang="en-US" altLang="zh-CN" sz="1400" dirty="0"/>
              <a:t>}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sz="14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A21FEC3-AA3E-1142-A404-5B29381762ED}"/>
              </a:ext>
            </a:extLst>
          </p:cNvPr>
          <p:cNvSpPr/>
          <p:nvPr/>
        </p:nvSpPr>
        <p:spPr>
          <a:xfrm>
            <a:off x="172529" y="502999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650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dirty="0"/>
              <a:t>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 Computer system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The complete computer made up of the CPU, memory and related electronics (main cabinet), all the peripheral devices connected to it and its </a:t>
            </a:r>
            <a:r>
              <a:rPr lang="en-US" i="1" dirty="0"/>
              <a:t>operating system</a:t>
            </a: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Operating system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A software system that manages computer hardware and software resources and provides common services for computer programs</a:t>
            </a:r>
          </a:p>
          <a:p>
            <a:pPr lvl="1">
              <a:buFont typeface="Wingdings" pitchFamily="2" charset="2"/>
              <a:buChar char="Ø"/>
            </a:pPr>
            <a:endParaRPr lang="en-US" dirty="0"/>
          </a:p>
          <a:p>
            <a:pPr lvl="1">
              <a:buFont typeface="Wingdings" pitchFamily="2" charset="2"/>
              <a:buChar char="Ø"/>
            </a:pPr>
            <a:endParaRPr lang="en-US" dirty="0"/>
          </a:p>
          <a:p>
            <a:pPr marL="201168" lvl="1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Picture 20" descr="\\172.16.2.26\Art\OUTPUT\PTG\STEVENS-RAGO\Ch01\Stevens_fig01-01.jpg">
            <a:extLst>
              <a:ext uri="{FF2B5EF4-FFF2-40B4-BE49-F238E27FC236}">
                <a16:creationId xmlns:a16="http://schemas.microsoft.com/office/drawing/2014/main" id="{000FE206-1A09-924F-B7B6-8B8BDAFDF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146" y="3771836"/>
            <a:ext cx="2857542" cy="253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2BED061-CEC6-8648-AC24-8F15F469E359}"/>
              </a:ext>
            </a:extLst>
          </p:cNvPr>
          <p:cNvSpPr/>
          <p:nvPr/>
        </p:nvSpPr>
        <p:spPr>
          <a:xfrm>
            <a:off x="182202" y="454640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5617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Error</a:t>
            </a:r>
            <a:r>
              <a:rPr lang="zh-CN" altLang="en-US" dirty="0"/>
              <a:t> </a:t>
            </a:r>
            <a:r>
              <a:rPr lang="en-US" altLang="zh-CN" dirty="0"/>
              <a:t>handling</a:t>
            </a:r>
            <a:r>
              <a:rPr lang="zh-CN" altLang="en-US" dirty="0"/>
              <a:t> </a:t>
            </a:r>
            <a:r>
              <a:rPr lang="en-US" altLang="zh-CN" dirty="0"/>
              <a:t>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713" y="826166"/>
            <a:ext cx="8798943" cy="4823464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b="1" dirty="0" err="1"/>
              <a:t>ferror</a:t>
            </a:r>
            <a:r>
              <a:rPr lang="en-US" b="1" dirty="0"/>
              <a:t>(FILE *stream);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Return nonzero if an error occurred in the stream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70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B48C06D-BD86-2149-9096-FB7C62AEDC04}"/>
              </a:ext>
            </a:extLst>
          </p:cNvPr>
          <p:cNvSpPr txBox="1">
            <a:spLocks/>
          </p:cNvSpPr>
          <p:nvPr/>
        </p:nvSpPr>
        <p:spPr>
          <a:xfrm>
            <a:off x="507838" y="1501045"/>
            <a:ext cx="7902692" cy="47216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/>
              <a:t>#include&lt;</a:t>
            </a:r>
            <a:r>
              <a:rPr lang="en-US" altLang="zh-CN" sz="1400" dirty="0" err="1"/>
              <a:t>stdio.h</a:t>
            </a:r>
            <a:r>
              <a:rPr lang="en-US" altLang="zh-CN" sz="1400" dirty="0"/>
              <a:t>&gt;</a:t>
            </a:r>
          </a:p>
          <a:p>
            <a:r>
              <a:rPr lang="en-US" altLang="zh-CN" sz="1400" dirty="0" err="1"/>
              <a:t>int</a:t>
            </a:r>
            <a:r>
              <a:rPr lang="zh-CN" altLang="en-US" sz="1400" dirty="0"/>
              <a:t> </a:t>
            </a:r>
            <a:r>
              <a:rPr lang="en-US" altLang="zh-CN" sz="1400" dirty="0"/>
              <a:t>main(</a:t>
            </a:r>
            <a:r>
              <a:rPr lang="en-US" altLang="zh-CN" sz="1400" dirty="0" err="1"/>
              <a:t>int</a:t>
            </a:r>
            <a:r>
              <a:rPr lang="zh-CN" altLang="en-US" sz="1400" dirty="0"/>
              <a:t> </a:t>
            </a:r>
            <a:r>
              <a:rPr lang="en-US" altLang="zh-CN" sz="1400" dirty="0" err="1"/>
              <a:t>argc</a:t>
            </a:r>
            <a:r>
              <a:rPr lang="en-US" altLang="zh-CN" sz="1400" dirty="0"/>
              <a:t>,</a:t>
            </a:r>
            <a:r>
              <a:rPr lang="zh-CN" altLang="en-US" sz="1400" dirty="0"/>
              <a:t> </a:t>
            </a:r>
            <a:r>
              <a:rPr lang="en-US" altLang="zh-CN" sz="1400" dirty="0"/>
              <a:t>char</a:t>
            </a:r>
            <a:r>
              <a:rPr lang="zh-CN" altLang="en-US" sz="1400" dirty="0"/>
              <a:t> ** </a:t>
            </a:r>
            <a:r>
              <a:rPr lang="en-US" altLang="zh-CN" sz="1400" dirty="0" err="1"/>
              <a:t>argv</a:t>
            </a:r>
            <a:r>
              <a:rPr lang="en-US" altLang="zh-CN" sz="1400" dirty="0"/>
              <a:t>){</a:t>
            </a:r>
            <a:r>
              <a:rPr lang="zh-CN" altLang="en-US" sz="1400" dirty="0"/>
              <a:t> </a:t>
            </a:r>
            <a:r>
              <a:rPr lang="en-US" altLang="zh-CN" sz="1400" dirty="0"/>
              <a:t>char</a:t>
            </a:r>
            <a:r>
              <a:rPr lang="zh-CN" altLang="en-US" sz="1400" dirty="0"/>
              <a:t> </a:t>
            </a:r>
            <a:r>
              <a:rPr lang="en-US" altLang="zh-CN" sz="1400" dirty="0" err="1"/>
              <a:t>str</a:t>
            </a:r>
            <a:r>
              <a:rPr lang="en-US" altLang="zh-CN" sz="1400" dirty="0"/>
              <a:t>[20];</a:t>
            </a:r>
          </a:p>
          <a:p>
            <a:r>
              <a:rPr lang="zh-CN" altLang="en-US" sz="1400" dirty="0"/>
              <a:t>    </a:t>
            </a:r>
            <a:r>
              <a:rPr lang="en-US" altLang="zh-CN" sz="1400" dirty="0"/>
              <a:t>FILE</a:t>
            </a:r>
            <a:r>
              <a:rPr lang="zh-CN" altLang="en-US" sz="1400" dirty="0"/>
              <a:t> *</a:t>
            </a:r>
            <a:r>
              <a:rPr lang="en-US" altLang="zh-CN" sz="1400" dirty="0" err="1"/>
              <a:t>fp</a:t>
            </a:r>
            <a:r>
              <a:rPr lang="zh-CN" altLang="en-US" sz="1400" dirty="0"/>
              <a:t> </a:t>
            </a:r>
            <a:r>
              <a:rPr lang="en-US" altLang="zh-CN" sz="1400" dirty="0"/>
              <a:t>=</a:t>
            </a:r>
            <a:r>
              <a:rPr lang="zh-CN" altLang="en-US" sz="1400" dirty="0"/>
              <a:t> </a:t>
            </a:r>
            <a:r>
              <a:rPr lang="en-US" altLang="zh-CN" sz="1400" dirty="0" err="1"/>
              <a:t>fopen</a:t>
            </a:r>
            <a:r>
              <a:rPr lang="en-US" altLang="zh-CN" sz="1400" dirty="0"/>
              <a:t>(“/path/to/your/file”,</a:t>
            </a:r>
            <a:r>
              <a:rPr lang="zh-CN" altLang="en-US" sz="1400" dirty="0"/>
              <a:t> </a:t>
            </a:r>
            <a:r>
              <a:rPr lang="en-US" altLang="zh-CN" sz="1400" dirty="0"/>
              <a:t>“r”);</a:t>
            </a:r>
          </a:p>
          <a:p>
            <a:r>
              <a:rPr lang="zh-CN" altLang="en-US" sz="1400" dirty="0"/>
              <a:t>    </a:t>
            </a:r>
            <a:r>
              <a:rPr lang="en-US" altLang="zh-CN" sz="1400" dirty="0"/>
              <a:t>while(true){</a:t>
            </a:r>
            <a:r>
              <a:rPr lang="zh-CN" altLang="en-US" sz="1400" dirty="0"/>
              <a:t> </a:t>
            </a:r>
            <a:r>
              <a:rPr lang="en-US" altLang="zh-CN" sz="1400" i="1" dirty="0">
                <a:solidFill>
                  <a:srgbClr val="FF0000"/>
                </a:solidFill>
              </a:rPr>
              <a:t>//</a:t>
            </a:r>
            <a:r>
              <a:rPr lang="zh-CN" altLang="en-US" sz="1400" i="1" dirty="0">
                <a:solidFill>
                  <a:srgbClr val="FF0000"/>
                </a:solidFill>
              </a:rPr>
              <a:t> </a:t>
            </a:r>
            <a:r>
              <a:rPr lang="en-US" altLang="zh-CN" sz="1400" i="1" dirty="0">
                <a:solidFill>
                  <a:srgbClr val="FF0000"/>
                </a:solidFill>
              </a:rPr>
              <a:t>this</a:t>
            </a:r>
            <a:r>
              <a:rPr lang="zh-CN" altLang="en-US" sz="1400" i="1" dirty="0">
                <a:solidFill>
                  <a:srgbClr val="FF0000"/>
                </a:solidFill>
              </a:rPr>
              <a:t> </a:t>
            </a:r>
            <a:r>
              <a:rPr lang="en-US" altLang="zh-CN" sz="1400" i="1" dirty="0">
                <a:solidFill>
                  <a:srgbClr val="FF0000"/>
                </a:solidFill>
              </a:rPr>
              <a:t>keeps</a:t>
            </a:r>
            <a:r>
              <a:rPr lang="zh-CN" altLang="en-US" sz="1400" i="1" dirty="0">
                <a:solidFill>
                  <a:srgbClr val="FF0000"/>
                </a:solidFill>
              </a:rPr>
              <a:t> </a:t>
            </a:r>
            <a:r>
              <a:rPr lang="en-US" altLang="zh-CN" sz="1400" i="1" dirty="0">
                <a:solidFill>
                  <a:srgbClr val="FF0000"/>
                </a:solidFill>
              </a:rPr>
              <a:t>the</a:t>
            </a:r>
            <a:r>
              <a:rPr lang="zh-CN" altLang="en-US" sz="1400" i="1" dirty="0">
                <a:solidFill>
                  <a:srgbClr val="FF0000"/>
                </a:solidFill>
              </a:rPr>
              <a:t> </a:t>
            </a:r>
            <a:r>
              <a:rPr lang="en-US" altLang="zh-CN" sz="1400" i="1" dirty="0">
                <a:solidFill>
                  <a:srgbClr val="FF0000"/>
                </a:solidFill>
              </a:rPr>
              <a:t>loop</a:t>
            </a:r>
            <a:r>
              <a:rPr lang="zh-CN" altLang="en-US" sz="1400" i="1" dirty="0">
                <a:solidFill>
                  <a:srgbClr val="FF0000"/>
                </a:solidFill>
              </a:rPr>
              <a:t> </a:t>
            </a:r>
            <a:r>
              <a:rPr lang="en-US" altLang="zh-CN" sz="1400" i="1" dirty="0">
                <a:solidFill>
                  <a:srgbClr val="FF0000"/>
                </a:solidFill>
              </a:rPr>
              <a:t>iterating</a:t>
            </a:r>
          </a:p>
          <a:p>
            <a:r>
              <a:rPr lang="zh-CN" altLang="en-US" sz="1400" dirty="0"/>
              <a:t>        </a:t>
            </a:r>
            <a:r>
              <a:rPr lang="en-US" altLang="zh-CN" sz="1400" dirty="0" err="1"/>
              <a:t>fread</a:t>
            </a:r>
            <a:r>
              <a:rPr lang="en-US" altLang="zh-CN" sz="1400" dirty="0"/>
              <a:t>(</a:t>
            </a:r>
            <a:r>
              <a:rPr lang="en-US" altLang="zh-CN" sz="1400" dirty="0" err="1"/>
              <a:t>str</a:t>
            </a:r>
            <a:r>
              <a:rPr lang="en-US" altLang="zh-CN" sz="1400" dirty="0"/>
              <a:t>,</a:t>
            </a:r>
            <a:r>
              <a:rPr lang="zh-CN" altLang="en-US" sz="1400" dirty="0"/>
              <a:t> </a:t>
            </a:r>
            <a:r>
              <a:rPr lang="en-US" altLang="zh-CN" sz="1400" dirty="0"/>
              <a:t>1,</a:t>
            </a:r>
            <a:r>
              <a:rPr lang="zh-CN" altLang="en-US" sz="1400" dirty="0"/>
              <a:t> </a:t>
            </a:r>
            <a:r>
              <a:rPr lang="en-US" altLang="zh-CN" sz="1400" dirty="0"/>
              <a:t>20,</a:t>
            </a:r>
            <a:r>
              <a:rPr lang="zh-CN" altLang="en-US" sz="1400" dirty="0"/>
              <a:t> </a:t>
            </a:r>
            <a:r>
              <a:rPr lang="en-US" altLang="zh-CN" sz="1400" dirty="0" err="1"/>
              <a:t>fp</a:t>
            </a:r>
            <a:r>
              <a:rPr lang="en-US" altLang="zh-CN" sz="1400" dirty="0"/>
              <a:t>);</a:t>
            </a:r>
            <a:r>
              <a:rPr lang="zh-CN" altLang="en-US" sz="1400" dirty="0"/>
              <a:t> </a:t>
            </a:r>
            <a:r>
              <a:rPr lang="en-US" altLang="zh-CN" sz="1400" i="1" dirty="0">
                <a:solidFill>
                  <a:srgbClr val="FF0000"/>
                </a:solidFill>
              </a:rPr>
              <a:t>//</a:t>
            </a:r>
            <a:r>
              <a:rPr lang="zh-CN" altLang="en-US" sz="1400" i="1" dirty="0">
                <a:solidFill>
                  <a:srgbClr val="FF0000"/>
                </a:solidFill>
              </a:rPr>
              <a:t> </a:t>
            </a:r>
            <a:r>
              <a:rPr lang="en-US" altLang="zh-CN" sz="1400" i="1" dirty="0">
                <a:solidFill>
                  <a:srgbClr val="FF0000"/>
                </a:solidFill>
              </a:rPr>
              <a:t>how</a:t>
            </a:r>
            <a:r>
              <a:rPr lang="zh-CN" altLang="en-US" sz="1400" i="1" dirty="0">
                <a:solidFill>
                  <a:srgbClr val="FF0000"/>
                </a:solidFill>
              </a:rPr>
              <a:t> </a:t>
            </a:r>
            <a:r>
              <a:rPr lang="en-US" altLang="zh-CN" sz="1400" i="1" dirty="0">
                <a:solidFill>
                  <a:srgbClr val="FF0000"/>
                </a:solidFill>
              </a:rPr>
              <a:t>do</a:t>
            </a:r>
            <a:r>
              <a:rPr lang="zh-CN" altLang="en-US" sz="1400" i="1" dirty="0">
                <a:solidFill>
                  <a:srgbClr val="FF0000"/>
                </a:solidFill>
              </a:rPr>
              <a:t> </a:t>
            </a:r>
            <a:r>
              <a:rPr lang="en-US" altLang="zh-CN" sz="1400" i="1" dirty="0">
                <a:solidFill>
                  <a:srgbClr val="FF0000"/>
                </a:solidFill>
              </a:rPr>
              <a:t>we</a:t>
            </a:r>
            <a:r>
              <a:rPr lang="zh-CN" altLang="en-US" sz="1400" i="1" dirty="0">
                <a:solidFill>
                  <a:srgbClr val="FF0000"/>
                </a:solidFill>
              </a:rPr>
              <a:t> </a:t>
            </a:r>
            <a:r>
              <a:rPr lang="en-US" altLang="zh-CN" sz="1400" i="1" dirty="0">
                <a:solidFill>
                  <a:srgbClr val="FF0000"/>
                </a:solidFill>
              </a:rPr>
              <a:t>know</a:t>
            </a:r>
            <a:r>
              <a:rPr lang="zh-CN" altLang="en-US" sz="1400" i="1" dirty="0">
                <a:solidFill>
                  <a:srgbClr val="FF0000"/>
                </a:solidFill>
              </a:rPr>
              <a:t> </a:t>
            </a:r>
            <a:r>
              <a:rPr lang="en-US" altLang="zh-CN" sz="1400" i="1" dirty="0">
                <a:solidFill>
                  <a:srgbClr val="FF0000"/>
                </a:solidFill>
              </a:rPr>
              <a:t>if</a:t>
            </a:r>
            <a:r>
              <a:rPr lang="zh-CN" altLang="en-US" sz="1400" i="1" dirty="0">
                <a:solidFill>
                  <a:srgbClr val="FF0000"/>
                </a:solidFill>
              </a:rPr>
              <a:t> </a:t>
            </a:r>
            <a:r>
              <a:rPr lang="en-US" altLang="zh-CN" sz="1400" i="1" dirty="0">
                <a:solidFill>
                  <a:srgbClr val="FF0000"/>
                </a:solidFill>
              </a:rPr>
              <a:t>the</a:t>
            </a:r>
            <a:r>
              <a:rPr lang="zh-CN" altLang="en-US" sz="1400" i="1" dirty="0">
                <a:solidFill>
                  <a:srgbClr val="FF0000"/>
                </a:solidFill>
              </a:rPr>
              <a:t> </a:t>
            </a:r>
            <a:r>
              <a:rPr lang="en-US" altLang="zh-CN" sz="1400" i="1" dirty="0">
                <a:solidFill>
                  <a:srgbClr val="FF0000"/>
                </a:solidFill>
              </a:rPr>
              <a:t>read</a:t>
            </a:r>
            <a:r>
              <a:rPr lang="zh-CN" altLang="en-US" sz="1400" i="1" dirty="0">
                <a:solidFill>
                  <a:srgbClr val="FF0000"/>
                </a:solidFill>
              </a:rPr>
              <a:t> </a:t>
            </a:r>
            <a:r>
              <a:rPr lang="en-US" altLang="zh-CN" sz="1400" i="1" dirty="0">
                <a:solidFill>
                  <a:srgbClr val="FF0000"/>
                </a:solidFill>
              </a:rPr>
              <a:t>is</a:t>
            </a:r>
            <a:r>
              <a:rPr lang="zh-CN" altLang="en-US" sz="1400" i="1" dirty="0">
                <a:solidFill>
                  <a:srgbClr val="FF0000"/>
                </a:solidFill>
              </a:rPr>
              <a:t> </a:t>
            </a:r>
            <a:r>
              <a:rPr lang="en-US" altLang="zh-CN" sz="1400" i="1" dirty="0">
                <a:solidFill>
                  <a:srgbClr val="FF0000"/>
                </a:solidFill>
              </a:rPr>
              <a:t>not</a:t>
            </a:r>
            <a:r>
              <a:rPr lang="zh-CN" altLang="en-US" sz="1400" i="1" dirty="0">
                <a:solidFill>
                  <a:srgbClr val="FF0000"/>
                </a:solidFill>
              </a:rPr>
              <a:t> </a:t>
            </a:r>
            <a:r>
              <a:rPr lang="en-US" altLang="zh-CN" sz="1400" i="1" dirty="0">
                <a:solidFill>
                  <a:srgbClr val="FF0000"/>
                </a:solidFill>
              </a:rPr>
              <a:t>successful?</a:t>
            </a:r>
          </a:p>
          <a:p>
            <a:r>
              <a:rPr lang="zh-CN" altLang="en-US" sz="1400" dirty="0">
                <a:solidFill>
                  <a:schemeClr val="tx1"/>
                </a:solidFill>
              </a:rPr>
              <a:t>        </a:t>
            </a:r>
            <a:r>
              <a:rPr lang="en-US" altLang="zh-CN" sz="1400" dirty="0">
                <a:solidFill>
                  <a:schemeClr val="tx1"/>
                </a:solidFill>
              </a:rPr>
              <a:t>if(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 err="1">
                <a:solidFill>
                  <a:schemeClr val="tx1"/>
                </a:solidFill>
              </a:rPr>
              <a:t>ferror</a:t>
            </a:r>
            <a:r>
              <a:rPr lang="en-US" altLang="zh-CN" sz="1400" dirty="0">
                <a:solidFill>
                  <a:schemeClr val="tx1"/>
                </a:solidFill>
              </a:rPr>
              <a:t>(</a:t>
            </a:r>
            <a:r>
              <a:rPr lang="en-US" altLang="zh-CN" sz="1400" dirty="0" err="1">
                <a:solidFill>
                  <a:schemeClr val="tx1"/>
                </a:solidFill>
              </a:rPr>
              <a:t>fp</a:t>
            </a:r>
            <a:r>
              <a:rPr lang="en-US" altLang="zh-CN" sz="1400" dirty="0">
                <a:solidFill>
                  <a:schemeClr val="tx1"/>
                </a:solidFill>
              </a:rPr>
              <a:t>)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){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i="1" dirty="0">
                <a:solidFill>
                  <a:srgbClr val="FF0000"/>
                </a:solidFill>
              </a:rPr>
              <a:t>//when</a:t>
            </a:r>
            <a:r>
              <a:rPr lang="zh-CN" altLang="en-US" sz="1400" i="1" dirty="0">
                <a:solidFill>
                  <a:srgbClr val="FF0000"/>
                </a:solidFill>
              </a:rPr>
              <a:t> </a:t>
            </a:r>
            <a:r>
              <a:rPr lang="en-US" altLang="zh-CN" sz="1400" i="1" dirty="0">
                <a:solidFill>
                  <a:srgbClr val="FF0000"/>
                </a:solidFill>
              </a:rPr>
              <a:t>we</a:t>
            </a:r>
            <a:r>
              <a:rPr lang="zh-CN" altLang="en-US" sz="1400" i="1" dirty="0">
                <a:solidFill>
                  <a:srgbClr val="FF0000"/>
                </a:solidFill>
              </a:rPr>
              <a:t> </a:t>
            </a:r>
            <a:r>
              <a:rPr lang="en-US" altLang="zh-CN" sz="1400" i="1" dirty="0">
                <a:solidFill>
                  <a:srgbClr val="FF0000"/>
                </a:solidFill>
              </a:rPr>
              <a:t>hit</a:t>
            </a:r>
            <a:r>
              <a:rPr lang="zh-CN" altLang="en-US" sz="1400" i="1" dirty="0">
                <a:solidFill>
                  <a:srgbClr val="FF0000"/>
                </a:solidFill>
              </a:rPr>
              <a:t> </a:t>
            </a:r>
            <a:r>
              <a:rPr lang="en-US" altLang="zh-CN" sz="1400" i="1" dirty="0">
                <a:solidFill>
                  <a:srgbClr val="FF0000"/>
                </a:solidFill>
              </a:rPr>
              <a:t>an</a:t>
            </a:r>
            <a:r>
              <a:rPr lang="zh-CN" altLang="en-US" sz="1400" i="1" dirty="0">
                <a:solidFill>
                  <a:srgbClr val="FF0000"/>
                </a:solidFill>
              </a:rPr>
              <a:t> </a:t>
            </a:r>
            <a:r>
              <a:rPr lang="en-US" altLang="zh-CN" sz="1400" i="1" dirty="0">
                <a:solidFill>
                  <a:srgbClr val="FF0000"/>
                </a:solidFill>
              </a:rPr>
              <a:t>error,</a:t>
            </a:r>
            <a:r>
              <a:rPr lang="zh-CN" altLang="en-US" sz="1400" i="1" dirty="0">
                <a:solidFill>
                  <a:srgbClr val="FF0000"/>
                </a:solidFill>
              </a:rPr>
              <a:t> </a:t>
            </a:r>
            <a:r>
              <a:rPr lang="en-US" altLang="zh-CN" sz="1400" i="1" dirty="0">
                <a:solidFill>
                  <a:srgbClr val="FF0000"/>
                </a:solidFill>
              </a:rPr>
              <a:t>we</a:t>
            </a:r>
            <a:r>
              <a:rPr lang="zh-CN" altLang="en-US" sz="1400" i="1" dirty="0">
                <a:solidFill>
                  <a:srgbClr val="FF0000"/>
                </a:solidFill>
              </a:rPr>
              <a:t> </a:t>
            </a:r>
            <a:r>
              <a:rPr lang="en-US" altLang="zh-CN" sz="1400" i="1" dirty="0">
                <a:solidFill>
                  <a:srgbClr val="FF0000"/>
                </a:solidFill>
              </a:rPr>
              <a:t>break</a:t>
            </a:r>
            <a:r>
              <a:rPr lang="zh-CN" altLang="en-US" sz="1400" i="1" dirty="0">
                <a:solidFill>
                  <a:srgbClr val="FF0000"/>
                </a:solidFill>
              </a:rPr>
              <a:t> </a:t>
            </a:r>
            <a:r>
              <a:rPr lang="en-US" altLang="zh-CN" sz="1400" i="1" dirty="0">
                <a:solidFill>
                  <a:srgbClr val="FF0000"/>
                </a:solidFill>
              </a:rPr>
              <a:t>the</a:t>
            </a:r>
            <a:r>
              <a:rPr lang="zh-CN" altLang="en-US" sz="1400" i="1" dirty="0">
                <a:solidFill>
                  <a:srgbClr val="FF0000"/>
                </a:solidFill>
              </a:rPr>
              <a:t> </a:t>
            </a:r>
            <a:r>
              <a:rPr lang="en-US" altLang="zh-CN" sz="1400" i="1" dirty="0">
                <a:solidFill>
                  <a:srgbClr val="FF0000"/>
                </a:solidFill>
              </a:rPr>
              <a:t>loop</a:t>
            </a:r>
          </a:p>
          <a:p>
            <a:pPr marL="0" indent="0">
              <a:buNone/>
            </a:pPr>
            <a:r>
              <a:rPr lang="zh-CN" altLang="en-US" sz="1400" i="1" dirty="0">
                <a:solidFill>
                  <a:srgbClr val="FF0000"/>
                </a:solidFill>
              </a:rPr>
              <a:t>              </a:t>
            </a:r>
            <a:r>
              <a:rPr lang="en-US" altLang="zh-CN" sz="1400" dirty="0" err="1"/>
              <a:t>printf</a:t>
            </a:r>
            <a:r>
              <a:rPr lang="en-US" altLang="zh-CN" sz="1400" dirty="0"/>
              <a:t>(“Cannot</a:t>
            </a:r>
            <a:r>
              <a:rPr lang="zh-CN" altLang="en-US" sz="1400" dirty="0"/>
              <a:t> </a:t>
            </a:r>
            <a:r>
              <a:rPr lang="en-US" altLang="zh-CN" sz="1400" dirty="0"/>
              <a:t>read</a:t>
            </a:r>
            <a:r>
              <a:rPr lang="zh-CN" altLang="en-US" sz="1400" dirty="0"/>
              <a:t> </a:t>
            </a:r>
            <a:r>
              <a:rPr lang="en-US" altLang="zh-CN" sz="1400" dirty="0"/>
              <a:t>data</a:t>
            </a:r>
            <a:r>
              <a:rPr lang="zh-CN" altLang="en-US" sz="1400" dirty="0"/>
              <a:t> </a:t>
            </a:r>
            <a:r>
              <a:rPr lang="en-US" altLang="zh-CN" sz="1400" dirty="0"/>
              <a:t>due</a:t>
            </a:r>
            <a:r>
              <a:rPr lang="zh-CN" altLang="en-US" sz="1400" dirty="0"/>
              <a:t> </a:t>
            </a:r>
            <a:r>
              <a:rPr lang="en-US" altLang="zh-CN" sz="1400" dirty="0"/>
              <a:t>to</a:t>
            </a:r>
            <a:r>
              <a:rPr lang="zh-CN" altLang="en-US" sz="1400" dirty="0"/>
              <a:t> </a:t>
            </a:r>
            <a:r>
              <a:rPr lang="en-US" altLang="zh-CN" sz="1400" dirty="0"/>
              <a:t>error</a:t>
            </a:r>
            <a:r>
              <a:rPr lang="zh-CN" altLang="en-US" sz="1400" dirty="0"/>
              <a:t> </a:t>
            </a:r>
            <a:r>
              <a:rPr lang="en-US" altLang="zh-CN" sz="1400" dirty="0"/>
              <a:t>%d\n”,</a:t>
            </a:r>
            <a:r>
              <a:rPr lang="zh-CN" altLang="en-US" sz="1400" dirty="0"/>
              <a:t> </a:t>
            </a:r>
            <a:r>
              <a:rPr lang="en-US" altLang="zh-CN" sz="1400" dirty="0" err="1"/>
              <a:t>errno</a:t>
            </a:r>
            <a:r>
              <a:rPr lang="en-US" altLang="zh-CN" sz="1400" dirty="0"/>
              <a:t>);</a:t>
            </a:r>
            <a:endParaRPr lang="en-US" altLang="zh-CN" sz="1400" i="1" dirty="0">
              <a:solidFill>
                <a:srgbClr val="FF0000"/>
              </a:solidFill>
            </a:endParaRPr>
          </a:p>
          <a:p>
            <a:r>
              <a:rPr lang="zh-CN" altLang="en-US" sz="1400" dirty="0">
                <a:solidFill>
                  <a:schemeClr val="tx1"/>
                </a:solidFill>
              </a:rPr>
              <a:t>            </a:t>
            </a:r>
            <a:r>
              <a:rPr lang="en-US" altLang="zh-CN" sz="1400" dirty="0">
                <a:solidFill>
                  <a:schemeClr val="tx1"/>
                </a:solidFill>
              </a:rPr>
              <a:t>break;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endParaRPr lang="en-US" altLang="zh-CN" sz="1400" dirty="0">
              <a:solidFill>
                <a:schemeClr val="tx1"/>
              </a:solidFill>
            </a:endParaRPr>
          </a:p>
          <a:p>
            <a:r>
              <a:rPr lang="zh-CN" altLang="en-US" sz="1400" dirty="0">
                <a:solidFill>
                  <a:schemeClr val="tx1"/>
                </a:solidFill>
              </a:rPr>
              <a:t>        </a:t>
            </a:r>
            <a:r>
              <a:rPr lang="en-US" altLang="zh-CN" sz="14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zh-CN" sz="1400" dirty="0">
                <a:solidFill>
                  <a:schemeClr val="tx1"/>
                </a:solidFill>
              </a:rPr>
              <a:t>}</a:t>
            </a:r>
          </a:p>
          <a:p>
            <a:r>
              <a:rPr lang="zh-CN" altLang="en-US" sz="1400" dirty="0">
                <a:solidFill>
                  <a:schemeClr val="tx1"/>
                </a:solidFill>
              </a:rPr>
              <a:t>    </a:t>
            </a:r>
            <a:r>
              <a:rPr lang="en-US" altLang="zh-CN" sz="1400" dirty="0" err="1">
                <a:solidFill>
                  <a:schemeClr val="tx1"/>
                </a:solidFill>
              </a:rPr>
              <a:t>fclose</a:t>
            </a:r>
            <a:r>
              <a:rPr lang="en-US" altLang="zh-CN" sz="1400" dirty="0">
                <a:solidFill>
                  <a:schemeClr val="tx1"/>
                </a:solidFill>
              </a:rPr>
              <a:t>(</a:t>
            </a:r>
            <a:r>
              <a:rPr lang="en-US" altLang="zh-CN" sz="1400" dirty="0" err="1">
                <a:solidFill>
                  <a:schemeClr val="tx1"/>
                </a:solidFill>
              </a:rPr>
              <a:t>fp</a:t>
            </a:r>
            <a:r>
              <a:rPr lang="en-US" altLang="zh-CN" sz="1400" dirty="0">
                <a:solidFill>
                  <a:schemeClr val="tx1"/>
                </a:solidFill>
              </a:rPr>
              <a:t>);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endParaRPr lang="en-US" altLang="zh-CN" sz="1400" i="1" dirty="0">
              <a:solidFill>
                <a:srgbClr val="FF0000"/>
              </a:solidFill>
            </a:endParaRPr>
          </a:p>
          <a:p>
            <a:r>
              <a:rPr lang="zh-CN" altLang="en-US" sz="1400" dirty="0"/>
              <a:t>    </a:t>
            </a:r>
            <a:r>
              <a:rPr lang="en-US" altLang="zh-CN" sz="1400" dirty="0"/>
              <a:t>return</a:t>
            </a:r>
            <a:r>
              <a:rPr lang="zh-CN" altLang="en-US" sz="1400" dirty="0"/>
              <a:t> </a:t>
            </a:r>
            <a:r>
              <a:rPr lang="en-US" altLang="zh-CN" sz="1400" dirty="0"/>
              <a:t>1;</a:t>
            </a:r>
            <a:r>
              <a:rPr lang="zh-CN" altLang="en-US" sz="1400" dirty="0"/>
              <a:t> </a:t>
            </a:r>
            <a:endParaRPr lang="en-US" altLang="zh-CN" sz="1400" dirty="0"/>
          </a:p>
          <a:p>
            <a:r>
              <a:rPr lang="en-US" altLang="zh-CN" sz="1400" dirty="0"/>
              <a:t>}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sz="14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67CC4CF-0831-EC44-B3CF-A828758AC408}"/>
              </a:ext>
            </a:extLst>
          </p:cNvPr>
          <p:cNvSpPr/>
          <p:nvPr/>
        </p:nvSpPr>
        <p:spPr>
          <a:xfrm>
            <a:off x="7010224" y="623900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898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Error</a:t>
            </a:r>
            <a:r>
              <a:rPr lang="zh-CN" altLang="en-US" dirty="0"/>
              <a:t> </a:t>
            </a:r>
            <a:r>
              <a:rPr lang="en-US" altLang="zh-CN" dirty="0"/>
              <a:t>handling</a:t>
            </a:r>
            <a:r>
              <a:rPr lang="zh-CN" altLang="en-US" dirty="0"/>
              <a:t> </a:t>
            </a:r>
            <a:r>
              <a:rPr lang="en-US" altLang="zh-CN" dirty="0"/>
              <a:t>(4)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void </a:t>
            </a:r>
            <a:r>
              <a:rPr lang="en-US" b="1" dirty="0" err="1"/>
              <a:t>clearerr</a:t>
            </a:r>
            <a:r>
              <a:rPr lang="en-US" b="1" dirty="0"/>
              <a:t>(FILE *stream);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It clears the end-of-file and error indicators for the stream pointed to by stream.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71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458775B-104A-3A4C-B603-1F31A9228A4D}"/>
              </a:ext>
            </a:extLst>
          </p:cNvPr>
          <p:cNvSpPr txBox="1">
            <a:spLocks/>
          </p:cNvSpPr>
          <p:nvPr/>
        </p:nvSpPr>
        <p:spPr>
          <a:xfrm>
            <a:off x="507838" y="2385928"/>
            <a:ext cx="7902692" cy="383371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/>
              <a:t>#include&lt;</a:t>
            </a:r>
            <a:r>
              <a:rPr lang="en-US" altLang="zh-CN" sz="1600" dirty="0" err="1"/>
              <a:t>stdio.h</a:t>
            </a:r>
            <a:r>
              <a:rPr lang="en-US" altLang="zh-CN" sz="1600" dirty="0"/>
              <a:t>&gt;</a:t>
            </a:r>
          </a:p>
          <a:p>
            <a:r>
              <a:rPr lang="en-US" altLang="zh-CN" sz="1600" dirty="0" err="1"/>
              <a:t>int</a:t>
            </a:r>
            <a:r>
              <a:rPr lang="zh-CN" altLang="en-US" sz="1600" dirty="0"/>
              <a:t> </a:t>
            </a:r>
            <a:r>
              <a:rPr lang="en-US" altLang="zh-CN" sz="1600" dirty="0"/>
              <a:t>main(</a:t>
            </a:r>
            <a:r>
              <a:rPr lang="en-US" altLang="zh-CN" sz="1600" dirty="0" err="1"/>
              <a:t>int</a:t>
            </a:r>
            <a:r>
              <a:rPr lang="zh-CN" altLang="en-US" sz="1600" dirty="0"/>
              <a:t> </a:t>
            </a:r>
            <a:r>
              <a:rPr lang="en-US" altLang="zh-CN" sz="1600" dirty="0" err="1"/>
              <a:t>argc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dirty="0"/>
              <a:t>char</a:t>
            </a:r>
            <a:r>
              <a:rPr lang="zh-CN" altLang="en-US" sz="1600" dirty="0"/>
              <a:t> ** </a:t>
            </a:r>
            <a:r>
              <a:rPr lang="en-US" altLang="zh-CN" sz="1600" dirty="0" err="1"/>
              <a:t>argv</a:t>
            </a:r>
            <a:r>
              <a:rPr lang="en-US" altLang="zh-CN" sz="1600" dirty="0"/>
              <a:t>){</a:t>
            </a:r>
            <a:r>
              <a:rPr lang="zh-CN" altLang="en-US" sz="1600" dirty="0"/>
              <a:t> </a:t>
            </a:r>
            <a:r>
              <a:rPr lang="en-US" altLang="zh-CN" sz="1600" dirty="0"/>
              <a:t>char</a:t>
            </a:r>
            <a:r>
              <a:rPr lang="zh-CN" altLang="en-US" sz="1600" dirty="0"/>
              <a:t> </a:t>
            </a:r>
            <a:r>
              <a:rPr lang="en-US" altLang="zh-CN" sz="1600" dirty="0" err="1"/>
              <a:t>str</a:t>
            </a:r>
            <a:r>
              <a:rPr lang="en-US" altLang="zh-CN" sz="1600" dirty="0"/>
              <a:t>[20]</a:t>
            </a:r>
            <a:r>
              <a:rPr lang="zh-CN" altLang="en-US" sz="1600" dirty="0"/>
              <a:t> </a:t>
            </a:r>
            <a:r>
              <a:rPr lang="en-US" altLang="zh-CN" sz="1600" dirty="0"/>
              <a:t>=</a:t>
            </a:r>
            <a:r>
              <a:rPr lang="zh-CN" altLang="en-US" sz="1600" dirty="0"/>
              <a:t> </a:t>
            </a:r>
            <a:r>
              <a:rPr lang="en-US" altLang="zh-CN" sz="1600" dirty="0"/>
              <a:t>“Hello</a:t>
            </a:r>
            <a:r>
              <a:rPr lang="zh-CN" altLang="en-US" sz="1600" dirty="0"/>
              <a:t> </a:t>
            </a:r>
            <a:r>
              <a:rPr lang="en-US" altLang="zh-CN" sz="1600" dirty="0"/>
              <a:t>World”;</a:t>
            </a:r>
          </a:p>
          <a:p>
            <a:r>
              <a:rPr lang="zh-CN" altLang="en-US" sz="1600" dirty="0"/>
              <a:t>    </a:t>
            </a:r>
            <a:r>
              <a:rPr lang="en-US" altLang="zh-CN" sz="1600" dirty="0"/>
              <a:t>FILE</a:t>
            </a:r>
            <a:r>
              <a:rPr lang="zh-CN" altLang="en-US" sz="1600" dirty="0"/>
              <a:t> *</a:t>
            </a:r>
            <a:r>
              <a:rPr lang="en-US" altLang="zh-CN" sz="1600" dirty="0" err="1"/>
              <a:t>fp</a:t>
            </a:r>
            <a:r>
              <a:rPr lang="zh-CN" altLang="en-US" sz="1600" dirty="0"/>
              <a:t> </a:t>
            </a:r>
            <a:r>
              <a:rPr lang="en-US" altLang="zh-CN" sz="1600" dirty="0"/>
              <a:t>=</a:t>
            </a:r>
            <a:r>
              <a:rPr lang="zh-CN" altLang="en-US" sz="1600" dirty="0"/>
              <a:t> </a:t>
            </a:r>
            <a:r>
              <a:rPr lang="en-US" altLang="zh-CN" sz="1600" dirty="0" err="1"/>
              <a:t>fopen</a:t>
            </a:r>
            <a:r>
              <a:rPr lang="en-US" altLang="zh-CN" sz="1600" dirty="0"/>
              <a:t>(“/path/to/your/file”,</a:t>
            </a:r>
            <a:r>
              <a:rPr lang="zh-CN" altLang="en-US" sz="1600" dirty="0"/>
              <a:t> </a:t>
            </a:r>
            <a:r>
              <a:rPr lang="en-US" altLang="zh-CN" sz="1600" dirty="0"/>
              <a:t>“r”);</a:t>
            </a:r>
          </a:p>
          <a:p>
            <a:r>
              <a:rPr lang="zh-CN" altLang="en-US" sz="1600" dirty="0"/>
              <a:t>    </a:t>
            </a:r>
            <a:r>
              <a:rPr lang="en-US" altLang="zh-CN" sz="1600" dirty="0" err="1"/>
              <a:t>fwrite</a:t>
            </a:r>
            <a:r>
              <a:rPr lang="en-US" altLang="zh-CN" sz="1600" dirty="0"/>
              <a:t>(</a:t>
            </a:r>
            <a:r>
              <a:rPr lang="en-US" altLang="zh-CN" sz="1600" dirty="0" err="1"/>
              <a:t>str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dirty="0"/>
              <a:t>1,</a:t>
            </a:r>
            <a:r>
              <a:rPr lang="zh-CN" altLang="en-US" sz="1600" dirty="0"/>
              <a:t> </a:t>
            </a:r>
            <a:r>
              <a:rPr lang="en-US" altLang="zh-CN" sz="1600" dirty="0"/>
              <a:t>20,</a:t>
            </a:r>
            <a:r>
              <a:rPr lang="zh-CN" altLang="en-US" sz="1600" dirty="0"/>
              <a:t> </a:t>
            </a:r>
            <a:r>
              <a:rPr lang="en-US" altLang="zh-CN" sz="1600" dirty="0" err="1"/>
              <a:t>fp</a:t>
            </a:r>
            <a:r>
              <a:rPr lang="en-US" altLang="zh-CN" sz="1600" dirty="0"/>
              <a:t>);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r>
              <a:rPr lang="zh-CN" altLang="en-US" sz="1600" dirty="0">
                <a:solidFill>
                  <a:schemeClr val="tx1"/>
                </a:solidFill>
              </a:rPr>
              <a:t>    </a:t>
            </a:r>
            <a:r>
              <a:rPr lang="en-US" altLang="zh-CN" sz="1600" dirty="0">
                <a:solidFill>
                  <a:schemeClr val="tx1"/>
                </a:solidFill>
              </a:rPr>
              <a:t>if(</a:t>
            </a:r>
            <a:r>
              <a:rPr lang="en-US" altLang="zh-CN" sz="1600" dirty="0" err="1">
                <a:solidFill>
                  <a:schemeClr val="tx1"/>
                </a:solidFill>
              </a:rPr>
              <a:t>ferror</a:t>
            </a:r>
            <a:r>
              <a:rPr lang="en-US" altLang="zh-CN" sz="1600" dirty="0">
                <a:solidFill>
                  <a:schemeClr val="tx1"/>
                </a:solidFill>
              </a:rPr>
              <a:t>(</a:t>
            </a:r>
            <a:r>
              <a:rPr lang="en-US" altLang="zh-CN" sz="1600" dirty="0" err="1">
                <a:solidFill>
                  <a:schemeClr val="tx1"/>
                </a:solidFill>
              </a:rPr>
              <a:t>fp</a:t>
            </a:r>
            <a:r>
              <a:rPr lang="en-US" altLang="zh-CN" sz="1600" dirty="0">
                <a:solidFill>
                  <a:schemeClr val="tx1"/>
                </a:solidFill>
              </a:rPr>
              <a:t>))</a:t>
            </a:r>
            <a:endParaRPr lang="en-US" altLang="zh-CN" sz="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sz="1600" dirty="0">
                <a:solidFill>
                  <a:schemeClr val="tx1"/>
                </a:solidFill>
              </a:rPr>
              <a:t>  </a:t>
            </a:r>
            <a:r>
              <a:rPr lang="en-US" altLang="zh-CN" sz="1600" dirty="0">
                <a:solidFill>
                  <a:schemeClr val="tx1"/>
                </a:solidFill>
              </a:rPr>
              <a:t>	</a:t>
            </a:r>
            <a:r>
              <a:rPr lang="en-US" altLang="zh-CN" sz="1600" dirty="0" err="1">
                <a:solidFill>
                  <a:schemeClr val="tx1"/>
                </a:solidFill>
              </a:rPr>
              <a:t>clearerr</a:t>
            </a:r>
            <a:r>
              <a:rPr lang="en-US" altLang="zh-CN" sz="1600" dirty="0">
                <a:solidFill>
                  <a:schemeClr val="tx1"/>
                </a:solidFill>
              </a:rPr>
              <a:t>(</a:t>
            </a:r>
            <a:r>
              <a:rPr lang="en-US" altLang="zh-CN" sz="1600" dirty="0" err="1">
                <a:solidFill>
                  <a:schemeClr val="tx1"/>
                </a:solidFill>
              </a:rPr>
              <a:t>fp</a:t>
            </a:r>
            <a:r>
              <a:rPr lang="en-US" altLang="zh-CN" sz="1600" dirty="0">
                <a:solidFill>
                  <a:schemeClr val="tx1"/>
                </a:solidFill>
              </a:rPr>
              <a:t>);</a:t>
            </a:r>
            <a:r>
              <a:rPr lang="en-US" altLang="zh-CN" sz="1600" i="1" dirty="0">
                <a:solidFill>
                  <a:srgbClr val="FF0000"/>
                </a:solidFill>
              </a:rPr>
              <a:t> //</a:t>
            </a:r>
            <a:r>
              <a:rPr lang="zh-CN" altLang="en-US" sz="1600" i="1" dirty="0">
                <a:solidFill>
                  <a:srgbClr val="FF0000"/>
                </a:solidFill>
              </a:rPr>
              <a:t> </a:t>
            </a:r>
            <a:r>
              <a:rPr lang="en-US" altLang="zh-CN" sz="1600" i="1" dirty="0">
                <a:solidFill>
                  <a:srgbClr val="FF0000"/>
                </a:solidFill>
              </a:rPr>
              <a:t>clear</a:t>
            </a:r>
            <a:r>
              <a:rPr lang="zh-CN" altLang="en-US" sz="1600" i="1" dirty="0">
                <a:solidFill>
                  <a:srgbClr val="FF0000"/>
                </a:solidFill>
              </a:rPr>
              <a:t> </a:t>
            </a:r>
            <a:r>
              <a:rPr lang="en-US" altLang="zh-CN" sz="1600" i="1" dirty="0">
                <a:solidFill>
                  <a:srgbClr val="FF0000"/>
                </a:solidFill>
              </a:rPr>
              <a:t>the</a:t>
            </a:r>
            <a:r>
              <a:rPr lang="zh-CN" altLang="en-US" sz="1600" i="1" dirty="0">
                <a:solidFill>
                  <a:srgbClr val="FF0000"/>
                </a:solidFill>
              </a:rPr>
              <a:t> </a:t>
            </a:r>
            <a:r>
              <a:rPr lang="en-US" altLang="zh-CN" sz="1600" i="1" dirty="0">
                <a:solidFill>
                  <a:srgbClr val="FF0000"/>
                </a:solidFill>
              </a:rPr>
              <a:t>error</a:t>
            </a:r>
            <a:r>
              <a:rPr lang="zh-CN" altLang="en-US" sz="1600" i="1" dirty="0">
                <a:solidFill>
                  <a:srgbClr val="FF0000"/>
                </a:solidFill>
              </a:rPr>
              <a:t> </a:t>
            </a:r>
            <a:r>
              <a:rPr lang="en-US" altLang="zh-CN" sz="1600" i="1" dirty="0">
                <a:solidFill>
                  <a:srgbClr val="FF0000"/>
                </a:solidFill>
              </a:rPr>
              <a:t>and</a:t>
            </a:r>
            <a:r>
              <a:rPr lang="zh-CN" altLang="en-US" sz="1600" i="1" dirty="0">
                <a:solidFill>
                  <a:srgbClr val="FF0000"/>
                </a:solidFill>
              </a:rPr>
              <a:t> </a:t>
            </a:r>
            <a:r>
              <a:rPr lang="en-US" altLang="zh-CN" sz="1600" i="1" dirty="0">
                <a:solidFill>
                  <a:srgbClr val="FF0000"/>
                </a:solidFill>
              </a:rPr>
              <a:t>keep</a:t>
            </a:r>
            <a:r>
              <a:rPr lang="zh-CN" altLang="en-US" sz="1600" i="1" dirty="0">
                <a:solidFill>
                  <a:srgbClr val="FF0000"/>
                </a:solidFill>
              </a:rPr>
              <a:t> </a:t>
            </a:r>
            <a:r>
              <a:rPr lang="en-US" altLang="zh-CN" sz="1600" i="1" dirty="0">
                <a:solidFill>
                  <a:srgbClr val="FF0000"/>
                </a:solidFill>
              </a:rPr>
              <a:t>reading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sz="1600" dirty="0">
                <a:solidFill>
                  <a:schemeClr val="tx1"/>
                </a:solidFill>
              </a:rPr>
              <a:t>     </a:t>
            </a:r>
            <a:r>
              <a:rPr lang="en-US" altLang="zh-CN" sz="1600" dirty="0" err="1"/>
              <a:t>fread</a:t>
            </a:r>
            <a:r>
              <a:rPr lang="en-US" altLang="zh-CN" sz="1600" dirty="0"/>
              <a:t>(</a:t>
            </a:r>
            <a:r>
              <a:rPr lang="en-US" altLang="zh-CN" sz="1600" dirty="0" err="1"/>
              <a:t>str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dirty="0"/>
              <a:t>1,</a:t>
            </a:r>
            <a:r>
              <a:rPr lang="zh-CN" altLang="en-US" sz="1600" dirty="0"/>
              <a:t> </a:t>
            </a:r>
            <a:r>
              <a:rPr lang="en-US" altLang="zh-CN" sz="1600" dirty="0"/>
              <a:t>20,</a:t>
            </a:r>
            <a:r>
              <a:rPr lang="zh-CN" altLang="en-US" sz="1600" dirty="0"/>
              <a:t> </a:t>
            </a:r>
            <a:r>
              <a:rPr lang="en-US" altLang="zh-CN" sz="1600" dirty="0" err="1"/>
              <a:t>fp</a:t>
            </a:r>
            <a:r>
              <a:rPr lang="en-US" altLang="zh-CN" sz="1600" dirty="0"/>
              <a:t>);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zh-CN" altLang="en-US" sz="1600" dirty="0">
                <a:solidFill>
                  <a:schemeClr val="tx1"/>
                </a:solidFill>
              </a:rPr>
              <a:t>   </a:t>
            </a:r>
            <a:r>
              <a:rPr lang="en-US" altLang="zh-CN" sz="1600" dirty="0" err="1">
                <a:solidFill>
                  <a:schemeClr val="tx1"/>
                </a:solidFill>
              </a:rPr>
              <a:t>fclose</a:t>
            </a:r>
            <a:r>
              <a:rPr lang="en-US" altLang="zh-CN" sz="1600" dirty="0">
                <a:solidFill>
                  <a:schemeClr val="tx1"/>
                </a:solidFill>
              </a:rPr>
              <a:t>(</a:t>
            </a:r>
            <a:r>
              <a:rPr lang="en-US" altLang="zh-CN" sz="1600" dirty="0" err="1">
                <a:solidFill>
                  <a:schemeClr val="tx1"/>
                </a:solidFill>
              </a:rPr>
              <a:t>fp</a:t>
            </a:r>
            <a:r>
              <a:rPr lang="en-US" altLang="zh-CN" sz="1600" dirty="0">
                <a:solidFill>
                  <a:schemeClr val="tx1"/>
                </a:solidFill>
              </a:rPr>
              <a:t>);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endParaRPr lang="en-US" altLang="zh-CN" sz="1600" i="1" dirty="0">
              <a:solidFill>
                <a:srgbClr val="FF0000"/>
              </a:solidFill>
            </a:endParaRPr>
          </a:p>
          <a:p>
            <a:r>
              <a:rPr lang="zh-CN" altLang="en-US" sz="1600" dirty="0"/>
              <a:t>    </a:t>
            </a:r>
            <a:r>
              <a:rPr lang="en-US" altLang="zh-CN" sz="1600" dirty="0"/>
              <a:t>return</a:t>
            </a:r>
            <a:r>
              <a:rPr lang="zh-CN" altLang="en-US" sz="1600" dirty="0"/>
              <a:t> </a:t>
            </a:r>
            <a:r>
              <a:rPr lang="en-US" altLang="zh-CN" sz="1600" dirty="0"/>
              <a:t>1;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r>
              <a:rPr lang="en-US" altLang="zh-CN" sz="1600" dirty="0"/>
              <a:t>}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sz="16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646733F-738D-3B43-8FD0-E9E4179CE432}"/>
              </a:ext>
            </a:extLst>
          </p:cNvPr>
          <p:cNvSpPr/>
          <p:nvPr/>
        </p:nvSpPr>
        <p:spPr>
          <a:xfrm>
            <a:off x="172529" y="502999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178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6DA15-FBA6-E045-B7DB-92557D2D0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Processes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7691E-84A1-9F4C-8E65-E6FF80C5B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7BE78-B62A-4140-AA4B-1B6B112E8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CS-392-A Systems Programming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D194C-2267-0542-9CA5-7356DF272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72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F5FF231-0500-7A4E-BCBC-DE26E4A17799}"/>
              </a:ext>
            </a:extLst>
          </p:cNvPr>
          <p:cNvSpPr/>
          <p:nvPr/>
        </p:nvSpPr>
        <p:spPr>
          <a:xfrm>
            <a:off x="182202" y="454640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703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057" y="989525"/>
            <a:ext cx="8798943" cy="4823464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A process is an instance of a running program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The life of a process begins when it is </a:t>
            </a:r>
            <a:r>
              <a:rPr lang="en-US" b="1" dirty="0"/>
              <a:t>exec</a:t>
            </a:r>
            <a:r>
              <a:rPr lang="en-US" dirty="0"/>
              <a:t>uted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A process ends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when its main function returns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Or when a function/system call that terminates it is made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73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AE4761-9470-9E4C-AC59-776190A725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65" b="7344"/>
          <a:stretch/>
        </p:blipFill>
        <p:spPr>
          <a:xfrm>
            <a:off x="2443163" y="3257550"/>
            <a:ext cx="5544290" cy="35673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C824B63-4531-C14C-9A89-C0734BFB9D79}"/>
              </a:ext>
            </a:extLst>
          </p:cNvPr>
          <p:cNvSpPr/>
          <p:nvPr/>
        </p:nvSpPr>
        <p:spPr>
          <a:xfrm>
            <a:off x="6764276" y="1282465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9650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Memory Layout</a:t>
            </a:r>
            <a:r>
              <a:rPr lang="zh-CN" altLang="en-US" dirty="0"/>
              <a:t> </a:t>
            </a:r>
            <a:r>
              <a:rPr lang="en-US" altLang="zh-CN" dirty="0"/>
              <a:t>(with</a:t>
            </a:r>
            <a:r>
              <a:rPr lang="zh-CN" altLang="en-US" dirty="0"/>
              <a:t> </a:t>
            </a:r>
            <a:r>
              <a:rPr lang="en-US" altLang="zh-CN" dirty="0"/>
              <a:t>Libraries)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74</a:t>
            </a:fld>
            <a:endParaRPr lang="en-US" dirty="0"/>
          </a:p>
        </p:txBody>
      </p:sp>
      <p:pic>
        <p:nvPicPr>
          <p:cNvPr id="9" name="Picture 6" descr="\\172.16.2.26\Art\OUTPUT\PTG\STEVENS-RAGO\Ch07\Stevens_fig07-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490" y="1251410"/>
            <a:ext cx="5096739" cy="493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D3BC8CE-951F-D243-B14A-08F012582C47}"/>
              </a:ext>
            </a:extLst>
          </p:cNvPr>
          <p:cNvSpPr/>
          <p:nvPr/>
        </p:nvSpPr>
        <p:spPr>
          <a:xfrm>
            <a:off x="3086100" y="2486025"/>
            <a:ext cx="1585913" cy="5286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Shared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Libraries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(.so)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823C9D6-8D57-F74C-8330-569910FBD83A}"/>
              </a:ext>
            </a:extLst>
          </p:cNvPr>
          <p:cNvSpPr/>
          <p:nvPr/>
        </p:nvSpPr>
        <p:spPr>
          <a:xfrm>
            <a:off x="398287" y="2324756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724DA0-3150-3A4E-BB09-2CE695815A66}"/>
              </a:ext>
            </a:extLst>
          </p:cNvPr>
          <p:cNvSpPr txBox="1"/>
          <p:nvPr/>
        </p:nvSpPr>
        <p:spPr>
          <a:xfrm>
            <a:off x="784590" y="5237258"/>
            <a:ext cx="127668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8531E4-D747-4F47-B11B-BC0A086668F5}"/>
              </a:ext>
            </a:extLst>
          </p:cNvPr>
          <p:cNvSpPr txBox="1"/>
          <p:nvPr/>
        </p:nvSpPr>
        <p:spPr>
          <a:xfrm>
            <a:off x="822960" y="4064612"/>
            <a:ext cx="226314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Global/static</a:t>
            </a:r>
            <a:r>
              <a:rPr lang="zh-CN" altLang="en-US" dirty="0"/>
              <a:t> </a:t>
            </a:r>
            <a:r>
              <a:rPr lang="en-US" altLang="zh-CN" dirty="0"/>
              <a:t>variables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74DA87-633E-A04C-B432-47A41EE5C497}"/>
              </a:ext>
            </a:extLst>
          </p:cNvPr>
          <p:cNvSpPr txBox="1"/>
          <p:nvPr/>
        </p:nvSpPr>
        <p:spPr>
          <a:xfrm>
            <a:off x="822960" y="4605236"/>
            <a:ext cx="226314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Global/static</a:t>
            </a:r>
            <a:r>
              <a:rPr lang="zh-CN" altLang="en-US" dirty="0"/>
              <a:t> </a:t>
            </a:r>
            <a:r>
              <a:rPr lang="en-US" altLang="zh-CN" dirty="0"/>
              <a:t>variables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E9D4C5-2AC9-1944-B955-A7E98D5E9255}"/>
              </a:ext>
            </a:extLst>
          </p:cNvPr>
          <p:cNvSpPr txBox="1"/>
          <p:nvPr/>
        </p:nvSpPr>
        <p:spPr>
          <a:xfrm>
            <a:off x="4672013" y="3535538"/>
            <a:ext cx="331544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allocated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malloc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8978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Every process has a unique process ID (PID)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Non-negative integer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PID are assigned by the kernel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The ID of terminated process can be reused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The currently running processes can be listed using the </a:t>
            </a:r>
            <a:r>
              <a:rPr lang="en-US" b="1" dirty="0" err="1"/>
              <a:t>ps</a:t>
            </a:r>
            <a:r>
              <a:rPr lang="en-US" dirty="0"/>
              <a:t> command</a:t>
            </a:r>
          </a:p>
          <a:p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ps</a:t>
            </a:r>
            <a:endParaRPr lang="en-US" dirty="0"/>
          </a:p>
          <a:p>
            <a:r>
              <a:rPr lang="en-US" dirty="0"/>
              <a:t>21271 pts/0    00:00:00 bash</a:t>
            </a:r>
          </a:p>
          <a:p>
            <a:r>
              <a:rPr lang="en-US" dirty="0"/>
              <a:t>21308 pts/0    00:00:00 </a:t>
            </a:r>
            <a:r>
              <a:rPr lang="en-US" dirty="0" err="1"/>
              <a:t>ps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CS-392-A Systems Programming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75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3BEA4F5-D2E3-3D48-93F3-1EC4B2D00683}"/>
              </a:ext>
            </a:extLst>
          </p:cNvPr>
          <p:cNvSpPr/>
          <p:nvPr/>
        </p:nvSpPr>
        <p:spPr>
          <a:xfrm>
            <a:off x="172529" y="516446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635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altLang="zh-CN" dirty="0"/>
              <a:t>New</a:t>
            </a:r>
            <a:r>
              <a:rPr lang="en-US" dirty="0"/>
              <a:t>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 err="1"/>
              <a:t>pid_t</a:t>
            </a:r>
            <a:r>
              <a:rPr lang="en-US" sz="3600" b="1" dirty="0"/>
              <a:t> fork();</a:t>
            </a:r>
          </a:p>
          <a:p>
            <a:endParaRPr lang="en-US" sz="3600" dirty="0"/>
          </a:p>
          <a:p>
            <a:pPr>
              <a:buFont typeface="Wingdings" pitchFamily="2" charset="2"/>
              <a:buChar char="Ø"/>
            </a:pPr>
            <a:r>
              <a:rPr lang="en-US" sz="3200" dirty="0"/>
              <a:t>Create a child process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sz="2800" dirty="0"/>
              <a:t> </a:t>
            </a:r>
            <a:r>
              <a:rPr lang="en-US" sz="2800" dirty="0"/>
              <a:t>The child is copy of the parent (calling) process</a:t>
            </a:r>
          </a:p>
          <a:p>
            <a:pPr>
              <a:buFont typeface="Wingdings" pitchFamily="2" charset="2"/>
              <a:buChar char="Ø"/>
            </a:pPr>
            <a:r>
              <a:rPr lang="en-US" sz="3200" dirty="0"/>
              <a:t>Both the parent and child resume execution in the instruction following fork()</a:t>
            </a:r>
          </a:p>
          <a:p>
            <a:pPr lvl="1">
              <a:buFont typeface="Wingdings" pitchFamily="2" charset="2"/>
              <a:buChar char="Ø"/>
            </a:pPr>
            <a:r>
              <a:rPr lang="en-US" sz="2800" dirty="0"/>
              <a:t>But a different value is returned in each case</a:t>
            </a:r>
          </a:p>
          <a:p>
            <a:pPr lvl="2">
              <a:buFont typeface="Wingdings" pitchFamily="2" charset="2"/>
              <a:buChar char="Ø"/>
            </a:pPr>
            <a:r>
              <a:rPr lang="en-US" sz="2000" dirty="0"/>
              <a:t>0 -&gt; in the child process</a:t>
            </a:r>
          </a:p>
          <a:p>
            <a:pPr lvl="2">
              <a:buFont typeface="Wingdings" pitchFamily="2" charset="2"/>
              <a:buChar char="Ø"/>
            </a:pPr>
            <a:r>
              <a:rPr lang="en-US" sz="2000" dirty="0"/>
              <a:t>Child PID -&gt; in the parent process</a:t>
            </a:r>
          </a:p>
          <a:p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76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CF4DDBF-09ED-D94B-9AB6-A944B4309F9E}"/>
              </a:ext>
            </a:extLst>
          </p:cNvPr>
          <p:cNvSpPr/>
          <p:nvPr/>
        </p:nvSpPr>
        <p:spPr>
          <a:xfrm>
            <a:off x="5860635" y="1396181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3365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Waiting for Children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 </a:t>
            </a:r>
            <a:r>
              <a:rPr lang="en-US" b="1" dirty="0" err="1"/>
              <a:t>pid_t</a:t>
            </a:r>
            <a:r>
              <a:rPr lang="en-US" b="1" dirty="0"/>
              <a:t> wait(</a:t>
            </a:r>
            <a:r>
              <a:rPr lang="en-US" b="1" dirty="0" err="1"/>
              <a:t>int</a:t>
            </a:r>
            <a:r>
              <a:rPr lang="en-US" b="1" dirty="0"/>
              <a:t> *status);</a:t>
            </a:r>
          </a:p>
          <a:p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Wait for the status of a child process to change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For example, the child terminated, was stopped, etc.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Return the </a:t>
            </a:r>
            <a:r>
              <a:rPr lang="en-US" dirty="0" err="1"/>
              <a:t>pid</a:t>
            </a:r>
            <a:r>
              <a:rPr lang="en-US" dirty="0"/>
              <a:t> of the child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status contains information on the state change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77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EBB8A06-4E1D-4E49-9DFD-BA507529DC6F}"/>
              </a:ext>
            </a:extLst>
          </p:cNvPr>
          <p:cNvSpPr/>
          <p:nvPr/>
        </p:nvSpPr>
        <p:spPr>
          <a:xfrm>
            <a:off x="172529" y="502999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452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Zombie</a:t>
            </a:r>
            <a:r>
              <a:rPr lang="zh-CN" altLang="en-US" dirty="0"/>
              <a:t> </a:t>
            </a:r>
            <a:r>
              <a:rPr lang="en-US" altLang="zh-CN" dirty="0"/>
              <a:t>Processes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78</a:t>
            </a:fld>
            <a:endParaRPr lang="en-US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616B1B05-0F95-CC42-8027-8EAE02B72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058" y="1222927"/>
            <a:ext cx="8125174" cy="4823464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dirty="0"/>
              <a:t>A</a:t>
            </a:r>
            <a:r>
              <a:rPr lang="en-US" dirty="0"/>
              <a:t> zombie process or defunct process is a process that has completed execution but still has an entry in the process table</a:t>
            </a:r>
          </a:p>
          <a:p>
            <a:pPr marL="578358" lvl="1" indent="-285750">
              <a:buFont typeface="Wingdings" pitchFamily="2" charset="2"/>
              <a:buChar char="Ø"/>
            </a:pPr>
            <a:r>
              <a:rPr lang="en-US" dirty="0"/>
              <a:t>This occurs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child</a:t>
            </a:r>
            <a:r>
              <a:rPr lang="zh-CN" altLang="en-US" dirty="0"/>
              <a:t> </a:t>
            </a:r>
            <a:r>
              <a:rPr lang="en-US" altLang="zh-CN" dirty="0"/>
              <a:t>processes</a:t>
            </a:r>
            <a:r>
              <a:rPr lang="zh-CN" altLang="en-US" dirty="0"/>
              <a:t> </a:t>
            </a:r>
            <a:r>
              <a:rPr lang="en-US" altLang="zh-CN" dirty="0"/>
              <a:t>exit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parent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yet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read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exit</a:t>
            </a:r>
            <a:r>
              <a:rPr lang="zh-CN" altLang="en-US" dirty="0"/>
              <a:t> </a:t>
            </a:r>
            <a:r>
              <a:rPr lang="en-US" altLang="zh-CN" dirty="0"/>
              <a:t>status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wait.</a:t>
            </a:r>
            <a:endParaRPr lang="en-US" dirty="0"/>
          </a:p>
          <a:p>
            <a:pPr marL="578358" lvl="1" indent="-285750">
              <a:buFont typeface="Wingdings" pitchFamily="2" charset="2"/>
              <a:buChar char="Ø"/>
            </a:pPr>
            <a:r>
              <a:rPr lang="en-US" altLang="zh-CN" dirty="0"/>
              <a:t>O</a:t>
            </a:r>
            <a:r>
              <a:rPr lang="en-US" dirty="0"/>
              <a:t>nce the exit status is read via the wait system call, the zombie's entry is removed from the process table and it is said to be "reaped". </a:t>
            </a:r>
          </a:p>
          <a:p>
            <a:pPr marL="578358" lvl="1" indent="-285750">
              <a:buFont typeface="Wingdings" pitchFamily="2" charset="2"/>
              <a:buChar char="Ø"/>
            </a:pPr>
            <a:r>
              <a:rPr lang="en-US" dirty="0"/>
              <a:t>A child process always first becomes a zombie before being removed from the resource table.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dirty="0"/>
              <a:t>P</a:t>
            </a:r>
            <a:r>
              <a:rPr lang="en-US" dirty="0"/>
              <a:t>rocesses that stay zombies for a long time are generally an error and cause a resource leak.</a:t>
            </a:r>
          </a:p>
          <a:p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92318D5-6A35-AC4B-9D88-CE2C224FA9D6}"/>
              </a:ext>
            </a:extLst>
          </p:cNvPr>
          <p:cNvSpPr/>
          <p:nvPr/>
        </p:nvSpPr>
        <p:spPr>
          <a:xfrm>
            <a:off x="172529" y="502999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9405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Zombie</a:t>
            </a:r>
            <a:r>
              <a:rPr lang="zh-CN" altLang="en-US" dirty="0"/>
              <a:t> </a:t>
            </a:r>
            <a:r>
              <a:rPr lang="en-US" altLang="zh-CN" dirty="0"/>
              <a:t>Processes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057" y="5541442"/>
            <a:ext cx="8798943" cy="575494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3600" dirty="0">
                <a:solidFill>
                  <a:srgbClr val="FF0000"/>
                </a:solidFill>
              </a:rPr>
              <a:t> </a:t>
            </a:r>
            <a:r>
              <a:rPr lang="en-US" altLang="zh-CN" sz="3600" dirty="0">
                <a:solidFill>
                  <a:srgbClr val="FF0000"/>
                </a:solidFill>
              </a:rPr>
              <a:t>Always</a:t>
            </a:r>
            <a:r>
              <a:rPr lang="zh-CN" altLang="en-US" sz="3600" dirty="0">
                <a:solidFill>
                  <a:srgbClr val="FF0000"/>
                </a:solidFill>
              </a:rPr>
              <a:t> </a:t>
            </a:r>
            <a:r>
              <a:rPr lang="en-US" sz="3600" dirty="0">
                <a:solidFill>
                  <a:srgbClr val="FF0000"/>
                </a:solidFill>
              </a:rPr>
              <a:t>wait for your children!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79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8A7BEEB-5BAD-A14C-AD1D-81618B288E15}"/>
              </a:ext>
            </a:extLst>
          </p:cNvPr>
          <p:cNvGrpSpPr/>
          <p:nvPr/>
        </p:nvGrpSpPr>
        <p:grpSpPr>
          <a:xfrm>
            <a:off x="55071" y="1722957"/>
            <a:ext cx="9033858" cy="2700338"/>
            <a:chOff x="55071" y="1789881"/>
            <a:chExt cx="9033858" cy="270033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8BDE01-3987-1048-B95A-3B1E97946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71" y="1789881"/>
              <a:ext cx="9033858" cy="27003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66D0B18-D0B4-F34F-A971-009F0323ADA9}"/>
                </a:ext>
              </a:extLst>
            </p:cNvPr>
            <p:cNvSpPr/>
            <p:nvPr/>
          </p:nvSpPr>
          <p:spPr>
            <a:xfrm>
              <a:off x="3923347" y="1921885"/>
              <a:ext cx="1343025" cy="339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0DD4CE5-92AC-C840-A4EF-BEBA2D33FC70}"/>
                </a:ext>
              </a:extLst>
            </p:cNvPr>
            <p:cNvSpPr/>
            <p:nvPr/>
          </p:nvSpPr>
          <p:spPr>
            <a:xfrm>
              <a:off x="6701580" y="2800829"/>
              <a:ext cx="1343025" cy="7710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D36A19F-BEF2-A642-B833-E69B278F13C7}"/>
              </a:ext>
            </a:extLst>
          </p:cNvPr>
          <p:cNvSpPr/>
          <p:nvPr/>
        </p:nvSpPr>
        <p:spPr>
          <a:xfrm>
            <a:off x="172529" y="502999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224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Terminal:</a:t>
            </a:r>
            <a:r>
              <a:rPr lang="zh-CN" altLang="en-US" dirty="0"/>
              <a:t> </a:t>
            </a:r>
            <a:r>
              <a:rPr lang="en-US" dirty="0"/>
              <a:t>Shells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20" descr="\\172.16.2.26\Art\OUTPUT\PTG\STEVENS-RAGO\Ch01\Stevens_fig01-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44" y="1597817"/>
            <a:ext cx="3024183" cy="2686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\\172.16.2.26\Art\OUTPUT\PTG\STEVENS-RAGO\Ch01\Stevens_fig01-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062" y="4824292"/>
            <a:ext cx="6308917" cy="1558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>
            <a:off x="387927" y="1694271"/>
            <a:ext cx="1071418" cy="5686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2E4D085-FC0C-3846-969A-E841BE9089A3}"/>
              </a:ext>
            </a:extLst>
          </p:cNvPr>
          <p:cNvSpPr txBox="1"/>
          <p:nvPr/>
        </p:nvSpPr>
        <p:spPr>
          <a:xfrm>
            <a:off x="4197927" y="1388225"/>
            <a:ext cx="38986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VM,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default</a:t>
            </a:r>
            <a:r>
              <a:rPr lang="zh-CN" altLang="en-US" dirty="0"/>
              <a:t> </a:t>
            </a:r>
            <a:r>
              <a:rPr lang="en-US" altLang="zh-CN" dirty="0"/>
              <a:t>shell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bash:</a:t>
            </a:r>
            <a:r>
              <a:rPr lang="zh-CN" altLang="en-US" dirty="0"/>
              <a:t> </a:t>
            </a:r>
            <a:r>
              <a:rPr lang="en-US" dirty="0">
                <a:hlinkClick r:id="rId4"/>
              </a:rPr>
              <a:t>https://www.gnu.org/software/bash/manual/bashref.html#What-is-a-shell_003f</a:t>
            </a:r>
            <a:endParaRPr lang="en-US" dirty="0"/>
          </a:p>
          <a:p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7138872-ED5E-C84E-8498-FE66256F099B}"/>
              </a:ext>
            </a:extLst>
          </p:cNvPr>
          <p:cNvSpPr/>
          <p:nvPr/>
        </p:nvSpPr>
        <p:spPr>
          <a:xfrm>
            <a:off x="7455319" y="3419550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6971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Orphan</a:t>
            </a:r>
            <a:r>
              <a:rPr lang="zh-CN" altLang="en-US" dirty="0"/>
              <a:t> </a:t>
            </a:r>
            <a:r>
              <a:rPr lang="en-US" altLang="zh-CN" dirty="0"/>
              <a:t>Processes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80</a:t>
            </a:fld>
            <a:endParaRPr lang="en-US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D0A1C8AA-A309-8844-BD5A-FD992941C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058" y="1222927"/>
            <a:ext cx="8125174" cy="1837907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dirty="0"/>
              <a:t>An orphan process is a computer process whose parent process has finished or terminated, though it remains running itself.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A652900-A14A-6447-97E4-F381D53BA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092" y="3060833"/>
            <a:ext cx="6399865" cy="2980509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CA852AE-BA13-0843-925E-C21755BAAFB9}"/>
              </a:ext>
            </a:extLst>
          </p:cNvPr>
          <p:cNvSpPr/>
          <p:nvPr/>
        </p:nvSpPr>
        <p:spPr>
          <a:xfrm>
            <a:off x="172529" y="502999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3156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DC6E2-4CCB-4440-84E3-E2B785146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exec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1409F-7F64-E64A-9D8E-BDBFCCC44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6B42E-A35D-F84D-9ACF-5E66EE935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49E6E-B6DC-8D48-B18C-8555D6085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81</a:t>
            </a:fld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BECD783-C3D3-B749-9434-CBF7BCA3FE69}"/>
              </a:ext>
            </a:extLst>
          </p:cNvPr>
          <p:cNvSpPr txBox="1">
            <a:spLocks/>
          </p:cNvSpPr>
          <p:nvPr/>
        </p:nvSpPr>
        <p:spPr>
          <a:xfrm>
            <a:off x="345058" y="1222927"/>
            <a:ext cx="8125174" cy="183790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dirty="0"/>
              <a:t>The exec() family of functions replaces the current process image with a new process image.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BA55D2-52BC-FA4F-A7E2-A0A928B06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962" y="2942791"/>
            <a:ext cx="7363229" cy="2692282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FD6DF82-41F5-2F42-876C-4A68A0427F99}"/>
              </a:ext>
            </a:extLst>
          </p:cNvPr>
          <p:cNvSpPr/>
          <p:nvPr/>
        </p:nvSpPr>
        <p:spPr>
          <a:xfrm>
            <a:off x="172529" y="502999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2009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Signal 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459" y="1385016"/>
            <a:ext cx="8798943" cy="4823464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/>
              <a:t>A notification of an event</a:t>
            </a:r>
            <a:r>
              <a:rPr lang="en-US" altLang="zh-CN" dirty="0"/>
              <a:t>s</a:t>
            </a:r>
            <a:r>
              <a:rPr lang="en-US" dirty="0"/>
              <a:t> </a:t>
            </a:r>
            <a:r>
              <a:rPr lang="en-US" altLang="zh-CN" dirty="0"/>
              <a:t>that</a:t>
            </a:r>
            <a:r>
              <a:rPr lang="en-US" dirty="0"/>
              <a:t> gain attention of the OS 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/>
              <a:t>Hardware generated faults/exceptions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/>
              <a:t>Operating system/software generated faults/exceptions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/>
              <a:t>Explicitly by a requesting process to another</a:t>
            </a:r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happens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endParaRPr lang="en-US" dirty="0"/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/>
              <a:t>OS stops the application process immediately, sending it a signal </a:t>
            </a:r>
            <a:r>
              <a:rPr lang="zh-CN" altLang="en-US" dirty="0"/>
              <a:t> </a:t>
            </a:r>
            <a:endParaRPr lang="en-US" dirty="0"/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/>
              <a:t>Signal handler executes to completion 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/>
              <a:t>Application process resumes where it left off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82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2DAE35C-B44F-B940-A16E-FC087731810B}"/>
              </a:ext>
            </a:extLst>
          </p:cNvPr>
          <p:cNvSpPr/>
          <p:nvPr/>
        </p:nvSpPr>
        <p:spPr>
          <a:xfrm>
            <a:off x="172529" y="502999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3196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By default each signal has a default action associated with it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Default actions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/>
              <a:t>Term</a:t>
            </a:r>
            <a:r>
              <a:rPr lang="en-US" dirty="0"/>
              <a:t>   Default action is to terminate the process.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 err="1"/>
              <a:t>Ign</a:t>
            </a:r>
            <a:r>
              <a:rPr lang="en-US" dirty="0"/>
              <a:t>      Default action is to ignore the signal.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/>
              <a:t>Core</a:t>
            </a:r>
            <a:r>
              <a:rPr lang="en-US" dirty="0"/>
              <a:t>   Default action is to terminate the process and  dump  core.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/>
              <a:t>Stop</a:t>
            </a:r>
            <a:r>
              <a:rPr lang="en-US" dirty="0"/>
              <a:t>   Default action is to stop the process.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 err="1"/>
              <a:t>Cont</a:t>
            </a:r>
            <a:r>
              <a:rPr lang="en-US" dirty="0"/>
              <a:t>   Default  action  is  to  continue the process if it is currently stopped.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83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15C7C45-C283-D54C-89BA-BAFA03A221D0}"/>
              </a:ext>
            </a:extLst>
          </p:cNvPr>
          <p:cNvSpPr/>
          <p:nvPr/>
        </p:nvSpPr>
        <p:spPr>
          <a:xfrm>
            <a:off x="172529" y="502999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4908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Modern Way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b="1" dirty="0" err="1"/>
              <a:t>sigaction</a:t>
            </a:r>
            <a:r>
              <a:rPr lang="en-US" b="1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b="1" dirty="0" err="1"/>
              <a:t>signum</a:t>
            </a:r>
            <a:r>
              <a:rPr lang="en-US" b="1" dirty="0"/>
              <a:t>, </a:t>
            </a:r>
            <a:r>
              <a:rPr lang="en-US" b="1" dirty="0" err="1"/>
              <a:t>const</a:t>
            </a:r>
            <a:r>
              <a:rPr lang="en-US" b="1" dirty="0"/>
              <a:t> </a:t>
            </a:r>
            <a:r>
              <a:rPr lang="en-US" b="1" dirty="0" err="1"/>
              <a:t>struct</a:t>
            </a:r>
            <a:r>
              <a:rPr lang="en-US" b="1" dirty="0"/>
              <a:t> </a:t>
            </a:r>
            <a:r>
              <a:rPr lang="en-US" b="1" dirty="0" err="1"/>
              <a:t>sigaction</a:t>
            </a:r>
            <a:r>
              <a:rPr lang="en-US" b="1" dirty="0"/>
              <a:t> *act, </a:t>
            </a:r>
            <a:r>
              <a:rPr lang="en-US" b="1" dirty="0" err="1"/>
              <a:t>struct</a:t>
            </a:r>
            <a:r>
              <a:rPr lang="en-US" b="1" dirty="0"/>
              <a:t> </a:t>
            </a:r>
            <a:r>
              <a:rPr lang="en-US" b="1" dirty="0" err="1"/>
              <a:t>sigaction</a:t>
            </a:r>
            <a:r>
              <a:rPr lang="en-US" b="1" dirty="0"/>
              <a:t> *</a:t>
            </a:r>
            <a:r>
              <a:rPr lang="en-US" b="1" dirty="0" err="1"/>
              <a:t>oldact</a:t>
            </a:r>
            <a:r>
              <a:rPr lang="en-US" b="1" dirty="0"/>
              <a:t>);</a:t>
            </a: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Examine and change the action to take on receipt of a signal </a:t>
            </a:r>
            <a:r>
              <a:rPr lang="en-US" dirty="0" err="1"/>
              <a:t>signum</a:t>
            </a:r>
            <a:endParaRPr lang="en-US" dirty="0"/>
          </a:p>
          <a:p>
            <a:pPr lvl="1">
              <a:buFont typeface="Wingdings" pitchFamily="2" charset="2"/>
              <a:buChar char="Ø"/>
            </a:pPr>
            <a:r>
              <a:rPr lang="en-US" dirty="0"/>
              <a:t>act </a:t>
            </a:r>
            <a:r>
              <a:rPr lang="en-US" dirty="0">
                <a:sym typeface="Wingdings" panose="05000000000000000000" pitchFamily="2" charset="2"/>
              </a:rPr>
              <a:t> New action to take, if not null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sym typeface="Wingdings" panose="05000000000000000000" pitchFamily="2" charset="2"/>
              </a:rPr>
              <a:t>oldact</a:t>
            </a:r>
            <a:r>
              <a:rPr lang="en-US" dirty="0">
                <a:sym typeface="Wingdings" panose="05000000000000000000" pitchFamily="2" charset="2"/>
              </a:rPr>
              <a:t>  Stores the previous action, if not null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84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64538" y="3977125"/>
            <a:ext cx="781492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Consolas" panose="020B0609020204030204" pitchFamily="49" charset="0"/>
              </a:rPr>
              <a:t>struct</a:t>
            </a:r>
            <a:r>
              <a:rPr lang="en-US" b="1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Consolas" panose="020B0609020204030204" pitchFamily="49" charset="0"/>
              </a:rPr>
              <a:t>sigaction</a:t>
            </a:r>
            <a:r>
              <a:rPr lang="en-US" b="1" dirty="0">
                <a:solidFill>
                  <a:prstClr val="black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b="1" dirty="0">
                <a:solidFill>
                  <a:prstClr val="black"/>
                </a:solidFill>
                <a:latin typeface="Consolas" panose="020B0609020204030204" pitchFamily="49" charset="0"/>
              </a:rPr>
              <a:t>	void     (*</a:t>
            </a:r>
            <a:r>
              <a:rPr lang="en-US" b="1" dirty="0" err="1">
                <a:solidFill>
                  <a:prstClr val="black"/>
                </a:solidFill>
                <a:latin typeface="Consolas" panose="020B0609020204030204" pitchFamily="49" charset="0"/>
              </a:rPr>
              <a:t>sa_handler</a:t>
            </a:r>
            <a:r>
              <a:rPr lang="en-US" b="1" dirty="0">
                <a:solidFill>
                  <a:prstClr val="black"/>
                </a:solidFill>
                <a:latin typeface="Consolas" panose="020B0609020204030204" pitchFamily="49" charset="0"/>
              </a:rPr>
              <a:t>)(</a:t>
            </a:r>
            <a:r>
              <a:rPr lang="en-US" b="1" dirty="0" err="1">
                <a:solidFill>
                  <a:prstClr val="black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b="1" dirty="0">
                <a:solidFill>
                  <a:prstClr val="black"/>
                </a:solidFill>
                <a:latin typeface="Consolas" panose="020B0609020204030204" pitchFamily="49" charset="0"/>
              </a:rPr>
              <a:t>	</a:t>
            </a:r>
            <a:r>
              <a:rPr lang="fr-FR" b="1" dirty="0" err="1">
                <a:solidFill>
                  <a:prstClr val="black"/>
                </a:solidFill>
                <a:latin typeface="Consolas" panose="020B0609020204030204" pitchFamily="49" charset="0"/>
              </a:rPr>
              <a:t>void</a:t>
            </a:r>
            <a:r>
              <a:rPr lang="fr-FR" b="1" dirty="0">
                <a:solidFill>
                  <a:prstClr val="black"/>
                </a:solidFill>
                <a:latin typeface="Consolas" panose="020B0609020204030204" pitchFamily="49" charset="0"/>
              </a:rPr>
              <a:t>     (*</a:t>
            </a:r>
            <a:r>
              <a:rPr lang="fr-FR" b="1" dirty="0" err="1">
                <a:solidFill>
                  <a:prstClr val="black"/>
                </a:solidFill>
                <a:latin typeface="Consolas" panose="020B0609020204030204" pitchFamily="49" charset="0"/>
              </a:rPr>
              <a:t>sa_sigaction</a:t>
            </a:r>
            <a:r>
              <a:rPr lang="fr-FR" b="1" dirty="0">
                <a:solidFill>
                  <a:prstClr val="black"/>
                </a:solidFill>
                <a:latin typeface="Consolas" panose="020B0609020204030204" pitchFamily="49" charset="0"/>
              </a:rPr>
              <a:t>)(</a:t>
            </a:r>
            <a:r>
              <a:rPr lang="fr-FR" b="1" dirty="0" err="1">
                <a:solidFill>
                  <a:prstClr val="black"/>
                </a:solidFill>
                <a:latin typeface="Consolas" panose="020B0609020204030204" pitchFamily="49" charset="0"/>
              </a:rPr>
              <a:t>int</a:t>
            </a:r>
            <a:r>
              <a:rPr lang="fr-FR" b="1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fr-FR" b="1" dirty="0" err="1">
                <a:solidFill>
                  <a:prstClr val="black"/>
                </a:solidFill>
                <a:latin typeface="Consolas" panose="020B0609020204030204" pitchFamily="49" charset="0"/>
              </a:rPr>
              <a:t>siginfo_t</a:t>
            </a:r>
            <a:r>
              <a:rPr lang="fr-FR" b="1" dirty="0">
                <a:solidFill>
                  <a:prstClr val="black"/>
                </a:solidFill>
                <a:latin typeface="Consolas" panose="020B0609020204030204" pitchFamily="49" charset="0"/>
              </a:rPr>
              <a:t> *, </a:t>
            </a:r>
            <a:r>
              <a:rPr lang="fr-FR" b="1" dirty="0" err="1">
                <a:solidFill>
                  <a:prstClr val="black"/>
                </a:solidFill>
                <a:latin typeface="Consolas" panose="020B0609020204030204" pitchFamily="49" charset="0"/>
              </a:rPr>
              <a:t>void</a:t>
            </a:r>
            <a:r>
              <a:rPr lang="fr-FR" b="1" dirty="0">
                <a:solidFill>
                  <a:prstClr val="black"/>
                </a:solidFill>
                <a:latin typeface="Consolas" panose="020B0609020204030204" pitchFamily="49" charset="0"/>
              </a:rPr>
              <a:t> *);</a:t>
            </a:r>
          </a:p>
          <a:p>
            <a:r>
              <a:rPr lang="en-US" b="1" dirty="0">
                <a:solidFill>
                  <a:prstClr val="black"/>
                </a:solidFill>
                <a:latin typeface="Consolas" panose="020B0609020204030204" pitchFamily="49" charset="0"/>
              </a:rPr>
              <a:t>	</a:t>
            </a:r>
            <a:r>
              <a:rPr lang="en-US" b="1" dirty="0" err="1">
                <a:solidFill>
                  <a:prstClr val="black"/>
                </a:solidFill>
                <a:latin typeface="Consolas" panose="020B0609020204030204" pitchFamily="49" charset="0"/>
              </a:rPr>
              <a:t>sigset_t</a:t>
            </a:r>
            <a:r>
              <a:rPr lang="en-US" b="1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Consolas" panose="020B0609020204030204" pitchFamily="49" charset="0"/>
              </a:rPr>
              <a:t>sa_mask</a:t>
            </a:r>
            <a:r>
              <a:rPr lang="en-US" b="1" dirty="0">
                <a:solidFill>
                  <a:prstClr val="black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b="1" dirty="0">
                <a:solidFill>
                  <a:prstClr val="black"/>
                </a:solidFill>
                <a:latin typeface="Consolas" panose="020B0609020204030204" pitchFamily="49" charset="0"/>
              </a:rPr>
              <a:t>	</a:t>
            </a:r>
            <a:r>
              <a:rPr lang="en-US" b="1" dirty="0" err="1">
                <a:solidFill>
                  <a:prstClr val="black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prstClr val="black"/>
                </a:solidFill>
                <a:latin typeface="Consolas" panose="020B0609020204030204" pitchFamily="49" charset="0"/>
              </a:rPr>
              <a:t>      </a:t>
            </a:r>
            <a:r>
              <a:rPr lang="en-US" b="1" dirty="0" err="1">
                <a:solidFill>
                  <a:prstClr val="black"/>
                </a:solidFill>
                <a:latin typeface="Consolas" panose="020B0609020204030204" pitchFamily="49" charset="0"/>
              </a:rPr>
              <a:t>sa_flags</a:t>
            </a:r>
            <a:r>
              <a:rPr lang="en-US" b="1" dirty="0">
                <a:solidFill>
                  <a:prstClr val="black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i="1" dirty="0">
                <a:solidFill>
                  <a:prstClr val="black"/>
                </a:solidFill>
                <a:latin typeface="Consolas" panose="020B0609020204030204" pitchFamily="49" charset="0"/>
              </a:rPr>
              <a:t>	void     (*</a:t>
            </a:r>
            <a:r>
              <a:rPr lang="en-US" i="1" dirty="0" err="1">
                <a:solidFill>
                  <a:prstClr val="black"/>
                </a:solidFill>
                <a:latin typeface="Consolas" panose="020B0609020204030204" pitchFamily="49" charset="0"/>
              </a:rPr>
              <a:t>sa_restorer</a:t>
            </a:r>
            <a:r>
              <a:rPr lang="en-US" i="1" dirty="0">
                <a:solidFill>
                  <a:prstClr val="black"/>
                </a:solidFill>
                <a:latin typeface="Consolas" panose="020B0609020204030204" pitchFamily="49" charset="0"/>
              </a:rPr>
              <a:t>)(void);</a:t>
            </a:r>
          </a:p>
          <a:p>
            <a:r>
              <a:rPr lang="en-US" b="1" dirty="0">
                <a:solidFill>
                  <a:prstClr val="black"/>
                </a:solidFill>
                <a:latin typeface="Consolas" panose="020B0609020204030204" pitchFamily="49" charset="0"/>
              </a:rPr>
              <a:t> };</a:t>
            </a:r>
            <a:endParaRPr lang="en-US" b="1" dirty="0"/>
          </a:p>
        </p:txBody>
      </p:sp>
      <p:sp>
        <p:nvSpPr>
          <p:cNvPr id="9" name="Flowchart: Process 8"/>
          <p:cNvSpPr/>
          <p:nvPr/>
        </p:nvSpPr>
        <p:spPr>
          <a:xfrm>
            <a:off x="1564105" y="4247147"/>
            <a:ext cx="6802655" cy="372980"/>
          </a:xfrm>
          <a:prstGeom prst="flowChartProcess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ular Callout 9"/>
          <p:cNvSpPr/>
          <p:nvPr/>
        </p:nvSpPr>
        <p:spPr>
          <a:xfrm>
            <a:off x="6256421" y="2889590"/>
            <a:ext cx="2574757" cy="847395"/>
          </a:xfrm>
          <a:prstGeom prst="wedgeRectCallout">
            <a:avLst>
              <a:gd name="adj1" fmla="val -51911"/>
              <a:gd name="adj2" fmla="val 11149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Function to be called when signal is received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5EF7D42-8016-B24F-991E-B65D35DCFDCB}"/>
              </a:ext>
            </a:extLst>
          </p:cNvPr>
          <p:cNvSpPr/>
          <p:nvPr/>
        </p:nvSpPr>
        <p:spPr>
          <a:xfrm>
            <a:off x="172529" y="516446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6383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sa_sigaction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 err="1"/>
              <a:t>sa_flags</a:t>
            </a:r>
            <a:r>
              <a:rPr lang="en-US" dirty="0"/>
              <a:t> is a set of bit flags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Setting </a:t>
            </a:r>
            <a:r>
              <a:rPr lang="en-US" b="1" dirty="0"/>
              <a:t>SA_SIGINFO </a:t>
            </a:r>
            <a:r>
              <a:rPr lang="en-US" dirty="0"/>
              <a:t>in </a:t>
            </a:r>
            <a:r>
              <a:rPr lang="en-US" dirty="0" err="1"/>
              <a:t>sa_flags</a:t>
            </a:r>
            <a:r>
              <a:rPr lang="en-US" dirty="0"/>
              <a:t> will cause the use </a:t>
            </a:r>
            <a:r>
              <a:rPr lang="en-US" dirty="0" err="1"/>
              <a:t>sa_sigaction</a:t>
            </a:r>
            <a:r>
              <a:rPr lang="en-US" dirty="0"/>
              <a:t> instead of </a:t>
            </a:r>
            <a:r>
              <a:rPr lang="en-US" dirty="0" err="1"/>
              <a:t>sa_handler</a:t>
            </a:r>
            <a:endParaRPr lang="en-US" dirty="0"/>
          </a:p>
          <a:p>
            <a:pPr lvl="1">
              <a:buFont typeface="Wingdings" pitchFamily="2" charset="2"/>
              <a:buChar char="Ø"/>
            </a:pPr>
            <a:r>
              <a:rPr lang="en-US" dirty="0"/>
              <a:t>Never set both </a:t>
            </a:r>
            <a:r>
              <a:rPr lang="en-US" dirty="0" err="1"/>
              <a:t>sa_handler</a:t>
            </a:r>
            <a:r>
              <a:rPr lang="en-US" dirty="0"/>
              <a:t> and </a:t>
            </a:r>
            <a:r>
              <a:rPr lang="en-US" dirty="0" err="1"/>
              <a:t>sa_sigaction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85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64538" y="3977125"/>
            <a:ext cx="781492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Consolas" panose="020B0609020204030204" pitchFamily="49" charset="0"/>
              </a:rPr>
              <a:t>struct</a:t>
            </a:r>
            <a:r>
              <a:rPr lang="en-US" b="1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Consolas" panose="020B0609020204030204" pitchFamily="49" charset="0"/>
              </a:rPr>
              <a:t>sigaction</a:t>
            </a:r>
            <a:r>
              <a:rPr lang="en-US" b="1" dirty="0">
                <a:solidFill>
                  <a:prstClr val="black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	void     (*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sa_handler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)(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b="1" dirty="0">
                <a:solidFill>
                  <a:prstClr val="black"/>
                </a:solidFill>
                <a:latin typeface="Consolas" panose="020B0609020204030204" pitchFamily="49" charset="0"/>
              </a:rPr>
              <a:t>	</a:t>
            </a:r>
            <a:r>
              <a:rPr lang="fr-FR" b="1" dirty="0" err="1">
                <a:solidFill>
                  <a:prstClr val="black"/>
                </a:solidFill>
                <a:latin typeface="Consolas" panose="020B0609020204030204" pitchFamily="49" charset="0"/>
              </a:rPr>
              <a:t>void</a:t>
            </a:r>
            <a:r>
              <a:rPr lang="fr-FR" b="1" dirty="0">
                <a:solidFill>
                  <a:prstClr val="black"/>
                </a:solidFill>
                <a:latin typeface="Consolas" panose="020B0609020204030204" pitchFamily="49" charset="0"/>
              </a:rPr>
              <a:t>     (*</a:t>
            </a:r>
            <a:r>
              <a:rPr lang="fr-FR" b="1" dirty="0" err="1">
                <a:solidFill>
                  <a:prstClr val="black"/>
                </a:solidFill>
                <a:latin typeface="Consolas" panose="020B0609020204030204" pitchFamily="49" charset="0"/>
              </a:rPr>
              <a:t>sa_sigaction</a:t>
            </a:r>
            <a:r>
              <a:rPr lang="fr-FR" b="1" dirty="0">
                <a:solidFill>
                  <a:prstClr val="black"/>
                </a:solidFill>
                <a:latin typeface="Consolas" panose="020B0609020204030204" pitchFamily="49" charset="0"/>
              </a:rPr>
              <a:t>)(</a:t>
            </a:r>
            <a:r>
              <a:rPr lang="fr-FR" b="1" dirty="0" err="1">
                <a:solidFill>
                  <a:prstClr val="black"/>
                </a:solidFill>
                <a:latin typeface="Consolas" panose="020B0609020204030204" pitchFamily="49" charset="0"/>
              </a:rPr>
              <a:t>int</a:t>
            </a:r>
            <a:r>
              <a:rPr lang="fr-FR" b="1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fr-FR" b="1" dirty="0" err="1">
                <a:solidFill>
                  <a:prstClr val="black"/>
                </a:solidFill>
                <a:latin typeface="Consolas" panose="020B0609020204030204" pitchFamily="49" charset="0"/>
              </a:rPr>
              <a:t>siginfo_t</a:t>
            </a:r>
            <a:r>
              <a:rPr lang="fr-FR" b="1" dirty="0">
                <a:solidFill>
                  <a:prstClr val="black"/>
                </a:solidFill>
                <a:latin typeface="Consolas" panose="020B0609020204030204" pitchFamily="49" charset="0"/>
              </a:rPr>
              <a:t> *, </a:t>
            </a:r>
            <a:r>
              <a:rPr lang="fr-FR" b="1" dirty="0" err="1">
                <a:solidFill>
                  <a:prstClr val="black"/>
                </a:solidFill>
                <a:latin typeface="Consolas" panose="020B0609020204030204" pitchFamily="49" charset="0"/>
              </a:rPr>
              <a:t>void</a:t>
            </a:r>
            <a:r>
              <a:rPr lang="fr-FR" b="1" dirty="0">
                <a:solidFill>
                  <a:prstClr val="black"/>
                </a:solidFill>
                <a:latin typeface="Consolas" panose="020B0609020204030204" pitchFamily="49" charset="0"/>
              </a:rPr>
              <a:t> *);</a:t>
            </a:r>
          </a:p>
          <a:p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sigset_t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sa_mask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b="1" dirty="0">
                <a:solidFill>
                  <a:prstClr val="black"/>
                </a:solidFill>
                <a:latin typeface="Consolas" panose="020B0609020204030204" pitchFamily="49" charset="0"/>
              </a:rPr>
              <a:t>	</a:t>
            </a:r>
            <a:r>
              <a:rPr lang="en-US" b="1" dirty="0" err="1">
                <a:solidFill>
                  <a:prstClr val="black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prstClr val="black"/>
                </a:solidFill>
                <a:latin typeface="Consolas" panose="020B0609020204030204" pitchFamily="49" charset="0"/>
              </a:rPr>
              <a:t>      </a:t>
            </a:r>
            <a:r>
              <a:rPr lang="en-US" b="1" dirty="0" err="1">
                <a:solidFill>
                  <a:prstClr val="black"/>
                </a:solidFill>
                <a:latin typeface="Consolas" panose="020B0609020204030204" pitchFamily="49" charset="0"/>
              </a:rPr>
              <a:t>sa_flags</a:t>
            </a:r>
            <a:r>
              <a:rPr lang="en-US" b="1" dirty="0">
                <a:solidFill>
                  <a:prstClr val="black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i="1" dirty="0">
                <a:solidFill>
                  <a:prstClr val="black"/>
                </a:solidFill>
                <a:latin typeface="Consolas" panose="020B0609020204030204" pitchFamily="49" charset="0"/>
              </a:rPr>
              <a:t>	void     (*</a:t>
            </a:r>
            <a:r>
              <a:rPr lang="en-US" i="1" dirty="0" err="1">
                <a:solidFill>
                  <a:prstClr val="black"/>
                </a:solidFill>
                <a:latin typeface="Consolas" panose="020B0609020204030204" pitchFamily="49" charset="0"/>
              </a:rPr>
              <a:t>sa_restorer</a:t>
            </a:r>
            <a:r>
              <a:rPr lang="en-US" i="1" dirty="0">
                <a:solidFill>
                  <a:prstClr val="black"/>
                </a:solidFill>
                <a:latin typeface="Consolas" panose="020B0609020204030204" pitchFamily="49" charset="0"/>
              </a:rPr>
              <a:t>)(void);</a:t>
            </a:r>
          </a:p>
          <a:p>
            <a:r>
              <a:rPr lang="en-US" b="1" dirty="0">
                <a:solidFill>
                  <a:prstClr val="black"/>
                </a:solidFill>
                <a:latin typeface="Consolas" panose="020B0609020204030204" pitchFamily="49" charset="0"/>
              </a:rPr>
              <a:t> };</a:t>
            </a:r>
            <a:endParaRPr lang="en-US" b="1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9383CFA-7445-DF49-B34E-EBC73196DFB5}"/>
              </a:ext>
            </a:extLst>
          </p:cNvPr>
          <p:cNvSpPr/>
          <p:nvPr/>
        </p:nvSpPr>
        <p:spPr>
          <a:xfrm>
            <a:off x="172529" y="502999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5248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589B-E9BB-6A48-979D-FB9423F91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Send</a:t>
            </a:r>
            <a:r>
              <a:rPr lang="zh-CN" altLang="en-US" dirty="0"/>
              <a:t> </a:t>
            </a:r>
            <a:r>
              <a:rPr lang="en-US" altLang="zh-CN" dirty="0"/>
              <a:t>Signal</a:t>
            </a:r>
            <a:r>
              <a:rPr lang="zh-CN" altLang="en-US" dirty="0"/>
              <a:t> </a:t>
            </a:r>
            <a:r>
              <a:rPr lang="en-US" altLang="zh-CN" dirty="0"/>
              <a:t>(1)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8889E-9552-4048-ACE6-467B4ADA2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D8363-28A2-F74B-A5D8-54ADCAE1A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A03CF-C781-6743-9AB1-CBA582C24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86</a:t>
            </a:fld>
            <a:endParaRPr 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655891E-C3A5-1E40-A045-77014EFF5012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1219200"/>
            <a:ext cx="8458200" cy="491612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en-US" altLang="en-US" sz="2800" dirty="0"/>
          </a:p>
          <a:p>
            <a:pPr>
              <a:buFont typeface="Wingdings" pitchFamily="2" charset="2"/>
              <a:buChar char="Ø"/>
            </a:pPr>
            <a:r>
              <a:rPr lang="en-US" alt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raise()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raise(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iSig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en-US" sz="1800" dirty="0"/>
              <a:t>Commands OS to send a signal of type </a:t>
            </a:r>
            <a:r>
              <a:rPr lang="en-US" alt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iSig</a:t>
            </a:r>
            <a:r>
              <a:rPr lang="en-US" altLang="en-US" sz="1800" dirty="0"/>
              <a:t> to current process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en-US" dirty="0"/>
              <a:t>Returns 0 to indicate success, non-0 to indicate failure</a:t>
            </a:r>
            <a:endParaRPr lang="en-US" altLang="en-US" sz="1800" dirty="0"/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r>
              <a:rPr lang="en-US" altLang="en-US" sz="2800" dirty="0"/>
              <a:t>Example</a:t>
            </a:r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MT Extra" pitchFamily="2" charset="77"/>
              <a:buNone/>
            </a:pPr>
            <a:r>
              <a:rPr lang="en-US" alt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ret = raise(SIGINT); /* Process commits suicide. */</a:t>
            </a:r>
          </a:p>
          <a:p>
            <a:pPr lvl="1">
              <a:buFont typeface="MT Extra" pitchFamily="2" charset="77"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assert(ret != 0);        /* Shouldn't get here. */</a:t>
            </a:r>
          </a:p>
          <a:p>
            <a:pPr lvl="1">
              <a:buFont typeface="MT Extra" pitchFamily="2" charset="77"/>
              <a:buNone/>
            </a:pPr>
            <a:endParaRPr lang="en-US" alt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Tx/>
              <a:buNone/>
            </a:pPr>
            <a:r>
              <a:rPr lang="en-US" altLang="en-US" sz="2800" dirty="0"/>
              <a:t>Note:  C90 function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1F89B19-3A5C-8E45-871B-1D9ED5856F9A}"/>
              </a:ext>
            </a:extLst>
          </p:cNvPr>
          <p:cNvSpPr/>
          <p:nvPr/>
        </p:nvSpPr>
        <p:spPr>
          <a:xfrm>
            <a:off x="172529" y="516446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7739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589B-E9BB-6A48-979D-FB9423F91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Send</a:t>
            </a:r>
            <a:r>
              <a:rPr lang="zh-CN" altLang="en-US" dirty="0"/>
              <a:t> </a:t>
            </a:r>
            <a:r>
              <a:rPr lang="en-US" altLang="zh-CN" dirty="0"/>
              <a:t>Signal</a:t>
            </a:r>
            <a:r>
              <a:rPr lang="zh-CN" altLang="en-US" dirty="0"/>
              <a:t> </a:t>
            </a:r>
            <a:r>
              <a:rPr lang="en-US" altLang="zh-CN" dirty="0"/>
              <a:t>(2)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8889E-9552-4048-ACE6-467B4ADA2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D8363-28A2-F74B-A5D8-54ADCAE1A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A03CF-C781-6743-9AB1-CBA582C24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87</a:t>
            </a:fld>
            <a:endParaRPr lang="en-US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E925546-EF29-6E43-BE30-7650FCF12F29}"/>
              </a:ext>
            </a:extLst>
          </p:cNvPr>
          <p:cNvSpPr txBox="1">
            <a:spLocks noChangeArrowheads="1"/>
          </p:cNvSpPr>
          <p:nvPr/>
        </p:nvSpPr>
        <p:spPr>
          <a:xfrm>
            <a:off x="513271" y="980614"/>
            <a:ext cx="8458200" cy="54864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alt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kill()</a:t>
            </a:r>
            <a:endParaRPr lang="en-US" altLang="en-US" sz="2800" dirty="0"/>
          </a:p>
          <a:p>
            <a:pPr lvl="1">
              <a:buFont typeface="Wingdings" pitchFamily="2" charset="2"/>
              <a:buChar char="Ø"/>
            </a:pP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kill(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pid_t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iPid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iSig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en-US" sz="1800" dirty="0"/>
              <a:t>Sends a </a:t>
            </a:r>
            <a:r>
              <a:rPr lang="en-US" alt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iSig</a:t>
            </a:r>
            <a:r>
              <a:rPr lang="en-US" altLang="en-US" sz="1800" dirty="0"/>
              <a:t> signal to the process whose id is </a:t>
            </a:r>
            <a:r>
              <a:rPr lang="en-US" alt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iPid</a:t>
            </a:r>
            <a:endParaRPr lang="en-US" alt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altLang="en-US" sz="1800" dirty="0"/>
              <a:t>Equivalent to 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raise(</a:t>
            </a:r>
            <a:r>
              <a:rPr lang="en-US" alt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iSig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sz="1800" dirty="0"/>
              <a:t> when </a:t>
            </a:r>
            <a:r>
              <a:rPr lang="en-US" alt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iPid</a:t>
            </a:r>
            <a:r>
              <a:rPr lang="en-US" altLang="en-US" sz="1800" dirty="0"/>
              <a:t> is the id of current process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en-US" sz="1800" dirty="0"/>
              <a:t>Editorial comment:  Better function name would be </a:t>
            </a:r>
            <a:r>
              <a:rPr lang="en-US" alt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sendsig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US" altLang="en-US" sz="1800" dirty="0"/>
          </a:p>
          <a:p>
            <a:pPr>
              <a:lnSpc>
                <a:spcPct val="10000"/>
              </a:lnSpc>
              <a:buFontTx/>
              <a:buNone/>
            </a:pPr>
            <a:r>
              <a:rPr lang="en-US" altLang="en-US" sz="2800" dirty="0"/>
              <a:t>Example</a:t>
            </a:r>
          </a:p>
          <a:p>
            <a:pPr lvl="1">
              <a:lnSpc>
                <a:spcPct val="130000"/>
              </a:lnSpc>
              <a:buFont typeface="MT Extra" pitchFamily="2" charset="77"/>
              <a:buNone/>
            </a:pP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pid_t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iPid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getpid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(); /* Process gets its id.*/</a:t>
            </a:r>
          </a:p>
          <a:p>
            <a:pPr lvl="1">
              <a:lnSpc>
                <a:spcPct val="130000"/>
              </a:lnSpc>
              <a:buFont typeface="MT Extra" pitchFamily="2" charset="77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kill(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iPid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SIGINT);  /* Process sends itself a</a:t>
            </a:r>
          </a:p>
          <a:p>
            <a:pPr lvl="1">
              <a:lnSpc>
                <a:spcPct val="130000"/>
              </a:lnSpc>
              <a:buFont typeface="MT Extra" pitchFamily="2" charset="77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SIGINT signal (commits</a:t>
            </a:r>
          </a:p>
          <a:p>
            <a:pPr lvl="1">
              <a:lnSpc>
                <a:spcPct val="130000"/>
              </a:lnSpc>
              <a:buFont typeface="MT Extra" pitchFamily="2" charset="77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suicide?) */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2800" dirty="0"/>
              <a:t>Note:  POSIX (not C90) function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58B1C41-F5A8-1D40-90F6-7A1A57D14FB7}"/>
              </a:ext>
            </a:extLst>
          </p:cNvPr>
          <p:cNvSpPr/>
          <p:nvPr/>
        </p:nvSpPr>
        <p:spPr>
          <a:xfrm>
            <a:off x="298388" y="117482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1360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/>
              <a:t>A set of programming interfaces that allows coordinated activities between processes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88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B40352-EE3D-B249-AD33-7E248791F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023" y="2671041"/>
            <a:ext cx="3326318" cy="3109972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670F221-2806-F148-80FD-4E2CD5FA2B55}"/>
              </a:ext>
            </a:extLst>
          </p:cNvPr>
          <p:cNvSpPr/>
          <p:nvPr/>
        </p:nvSpPr>
        <p:spPr>
          <a:xfrm>
            <a:off x="172529" y="502999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5067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UNIX Pipes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5388" y="1082144"/>
            <a:ext cx="8798943" cy="482346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Pipes are the oldest form of UNIX System IPC and are provided by all UNIX systems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Pipes can be used only between processes that have a common ancestor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Normally, a pipe is created by a process, that process calls fork, and the pipe is used between the parent and the child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89</a:t>
            </a:fld>
            <a:endParaRPr lang="en-US" dirty="0"/>
          </a:p>
        </p:txBody>
      </p:sp>
      <p:pic>
        <p:nvPicPr>
          <p:cNvPr id="9" name="Picture 8" descr="\\172.16.2.26\Art\OUTPUT\PTG\STEVENS-RAGO\Ch15\Stevens_fig15-03.jpg">
            <a:extLst>
              <a:ext uri="{FF2B5EF4-FFF2-40B4-BE49-F238E27FC236}">
                <a16:creationId xmlns:a16="http://schemas.microsoft.com/office/drawing/2014/main" id="{DD6378BE-37A3-B14C-8A37-236327910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726" y="3308944"/>
            <a:ext cx="4434685" cy="3158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FB97114-C2ED-0E45-8DC4-84B20C4C2B1B}"/>
              </a:ext>
            </a:extLst>
          </p:cNvPr>
          <p:cNvSpPr/>
          <p:nvPr/>
        </p:nvSpPr>
        <p:spPr>
          <a:xfrm>
            <a:off x="298388" y="215623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701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Shell</a:t>
            </a:r>
            <a:r>
              <a:rPr lang="zh-CN" altLang="en-US" dirty="0"/>
              <a:t> </a:t>
            </a:r>
            <a:r>
              <a:rPr lang="en-US" altLang="zh-CN" dirty="0"/>
              <a:t>Commands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half" idx="2"/>
          </p:nvPr>
        </p:nvSpPr>
        <p:spPr>
          <a:xfrm>
            <a:off x="5049982" y="2245599"/>
            <a:ext cx="3703320" cy="3698722"/>
          </a:xfrm>
        </p:spPr>
        <p:txBody>
          <a:bodyPr>
            <a:normAutofit/>
          </a:bodyPr>
          <a:lstStyle/>
          <a:p>
            <a:r>
              <a:rPr lang="en-US" dirty="0"/>
              <a:t>User Commands</a:t>
            </a:r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/>
              <a:t>Programs installed in the system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Usually in /bin or /bin/</a:t>
            </a:r>
            <a:r>
              <a:rPr lang="en-US" dirty="0" err="1"/>
              <a:t>usr</a:t>
            </a: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/>
              <a:t>Frequently </a:t>
            </a:r>
            <a:r>
              <a:rPr lang="en-US" altLang="zh-CN" dirty="0"/>
              <a:t>used</a:t>
            </a: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/>
              <a:t>Many in number</a:t>
            </a:r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/>
              <a:t>Your shell needs to know where to find them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4"/>
          </p:nvPr>
        </p:nvSpPr>
        <p:spPr>
          <a:xfrm>
            <a:off x="390698" y="2245599"/>
            <a:ext cx="3703320" cy="3698722"/>
          </a:xfrm>
        </p:spPr>
        <p:txBody>
          <a:bodyPr>
            <a:normAutofit/>
          </a:bodyPr>
          <a:lstStyle/>
          <a:p>
            <a:r>
              <a:rPr lang="en-US" dirty="0"/>
              <a:t>Shell </a:t>
            </a:r>
            <a:r>
              <a:rPr lang="en-US" altLang="zh-CN" dirty="0"/>
              <a:t>Built-in</a:t>
            </a:r>
            <a:r>
              <a:rPr lang="zh-CN" altLang="en-US" dirty="0"/>
              <a:t> </a:t>
            </a:r>
            <a:r>
              <a:rPr lang="en-US" dirty="0"/>
              <a:t>Commands</a:t>
            </a:r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/>
              <a:t>The shell implements them</a:t>
            </a:r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/>
              <a:t>Small in number</a:t>
            </a:r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E.g.,</a:t>
            </a:r>
            <a:r>
              <a:rPr lang="zh-CN" altLang="en-US" dirty="0"/>
              <a:t> </a:t>
            </a:r>
            <a:r>
              <a:rPr lang="en-US" altLang="zh-CN" dirty="0"/>
              <a:t>cd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9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8F79B2F-01F6-6748-AEFB-0EB14EB741DA}"/>
              </a:ext>
            </a:extLst>
          </p:cNvPr>
          <p:cNvSpPr/>
          <p:nvPr/>
        </p:nvSpPr>
        <p:spPr>
          <a:xfrm>
            <a:off x="21718" y="322075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823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Pipe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#include &lt;</a:t>
            </a:r>
            <a:r>
              <a:rPr lang="en-US" dirty="0" err="1"/>
              <a:t>unistd.h</a:t>
            </a:r>
            <a:r>
              <a:rPr lang="en-US" dirty="0"/>
              <a:t>&gt;</a:t>
            </a:r>
          </a:p>
          <a:p>
            <a:r>
              <a:rPr lang="en-US" dirty="0" err="1"/>
              <a:t>int</a:t>
            </a:r>
            <a:r>
              <a:rPr lang="en-US" dirty="0"/>
              <a:t> pipe(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fd</a:t>
            </a:r>
            <a:r>
              <a:rPr lang="en-US" dirty="0"/>
              <a:t>[2]);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Two file descriptors are returned through the </a:t>
            </a:r>
            <a:r>
              <a:rPr lang="en-US" dirty="0" err="1"/>
              <a:t>fd</a:t>
            </a:r>
            <a:r>
              <a:rPr lang="en-US" dirty="0"/>
              <a:t> argument: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/>
              <a:t>fd</a:t>
            </a:r>
            <a:r>
              <a:rPr lang="en-US" dirty="0"/>
              <a:t>[0] is open for reading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/>
              <a:t>fd</a:t>
            </a:r>
            <a:r>
              <a:rPr lang="en-US" dirty="0"/>
              <a:t>[1] is open for writing. 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The output of </a:t>
            </a:r>
            <a:r>
              <a:rPr lang="en-US" dirty="0" err="1"/>
              <a:t>fd</a:t>
            </a:r>
            <a:r>
              <a:rPr lang="en-US" dirty="0"/>
              <a:t>[1] is the input for </a:t>
            </a:r>
            <a:r>
              <a:rPr lang="en-US" dirty="0" err="1"/>
              <a:t>fd</a:t>
            </a:r>
            <a:r>
              <a:rPr lang="en-US" dirty="0"/>
              <a:t>[0].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90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62B4143-8062-3648-8C2B-BF6D78DEF27B}"/>
              </a:ext>
            </a:extLst>
          </p:cNvPr>
          <p:cNvSpPr/>
          <p:nvPr/>
        </p:nvSpPr>
        <p:spPr>
          <a:xfrm>
            <a:off x="172529" y="502999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5024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Pipe is Provided by the OS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72529" y="1396181"/>
            <a:ext cx="3986331" cy="4823464"/>
          </a:xfrm>
        </p:spPr>
        <p:txBody>
          <a:bodyPr/>
          <a:lstStyle/>
          <a:p>
            <a:r>
              <a:rPr lang="en-US" dirty="0"/>
              <a:t>#include &lt;</a:t>
            </a:r>
            <a:r>
              <a:rPr lang="en-US" dirty="0" err="1"/>
              <a:t>unistd.h</a:t>
            </a:r>
            <a:r>
              <a:rPr lang="en-US" dirty="0"/>
              <a:t>&gt;</a:t>
            </a:r>
          </a:p>
          <a:p>
            <a:r>
              <a:rPr lang="en-US" dirty="0" err="1"/>
              <a:t>int</a:t>
            </a:r>
            <a:r>
              <a:rPr lang="en-US" dirty="0"/>
              <a:t> pipe(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fd</a:t>
            </a:r>
            <a:r>
              <a:rPr lang="en-US" dirty="0"/>
              <a:t>[2]);</a:t>
            </a:r>
          </a:p>
          <a:p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Two file descriptors are returned through the </a:t>
            </a:r>
            <a:r>
              <a:rPr lang="en-US" dirty="0" err="1"/>
              <a:t>fd</a:t>
            </a:r>
            <a:r>
              <a:rPr lang="en-US" dirty="0"/>
              <a:t> argument: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/>
              <a:t>fd</a:t>
            </a:r>
            <a:r>
              <a:rPr lang="en-US" dirty="0"/>
              <a:t>[0] is open for reading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/>
              <a:t>fd</a:t>
            </a:r>
            <a:r>
              <a:rPr lang="en-US" dirty="0"/>
              <a:t>[1] is open for writing 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The output of </a:t>
            </a:r>
            <a:r>
              <a:rPr lang="en-US" dirty="0" err="1"/>
              <a:t>fd</a:t>
            </a:r>
            <a:r>
              <a:rPr lang="en-US" dirty="0"/>
              <a:t>[1] is the input for </a:t>
            </a:r>
            <a:r>
              <a:rPr lang="en-US" dirty="0" err="1"/>
              <a:t>fd</a:t>
            </a:r>
            <a:r>
              <a:rPr lang="en-US" dirty="0"/>
              <a:t>[0].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91</a:t>
            </a:fld>
            <a:endParaRPr lang="en-US" dirty="0"/>
          </a:p>
        </p:txBody>
      </p:sp>
      <p:pic>
        <p:nvPicPr>
          <p:cNvPr id="8" name="Picture 2" descr="\\172.16.2.26\Art\OUTPUT\PTG\STEVENS-RAGO\Ch15\Stevens_fig15-0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70" b="9132"/>
          <a:stretch/>
        </p:blipFill>
        <p:spPr bwMode="auto">
          <a:xfrm>
            <a:off x="4594860" y="1849438"/>
            <a:ext cx="4011971" cy="3534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BAF0C55-50B1-F845-84F8-D32254FFA8B5}"/>
              </a:ext>
            </a:extLst>
          </p:cNvPr>
          <p:cNvSpPr/>
          <p:nvPr/>
        </p:nvSpPr>
        <p:spPr>
          <a:xfrm>
            <a:off x="7186211" y="5529738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8076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Half-duplex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Reading process should close </a:t>
            </a:r>
            <a:r>
              <a:rPr lang="en-US" dirty="0" err="1"/>
              <a:t>fd</a:t>
            </a:r>
            <a:r>
              <a:rPr lang="en-US" dirty="0"/>
              <a:t>[1] and use </a:t>
            </a:r>
            <a:r>
              <a:rPr lang="en-US" dirty="0" err="1"/>
              <a:t>fd</a:t>
            </a:r>
            <a:r>
              <a:rPr lang="en-US" dirty="0"/>
              <a:t>[0] for reading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Writing process should close </a:t>
            </a:r>
            <a:r>
              <a:rPr lang="en-US" dirty="0" err="1"/>
              <a:t>fd</a:t>
            </a:r>
            <a:r>
              <a:rPr lang="en-US" dirty="0"/>
              <a:t>[0] and use </a:t>
            </a:r>
            <a:r>
              <a:rPr lang="en-US" dirty="0" err="1"/>
              <a:t>fd</a:t>
            </a:r>
            <a:r>
              <a:rPr lang="en-US" dirty="0"/>
              <a:t>[1] for writing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92</a:t>
            </a:fld>
            <a:endParaRPr lang="en-US" dirty="0"/>
          </a:p>
        </p:txBody>
      </p:sp>
      <p:pic>
        <p:nvPicPr>
          <p:cNvPr id="7" name="Picture 6" descr="\\172.16.2.26\Art\OUTPUT\PTG\STEVENS-RAGO\Ch15\Stevens_fig15-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823" y="2716665"/>
            <a:ext cx="4668354" cy="3322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E5B136E-F4BE-D943-977E-9EDB4E6E4D91}"/>
              </a:ext>
            </a:extLst>
          </p:cNvPr>
          <p:cNvSpPr/>
          <p:nvPr/>
        </p:nvSpPr>
        <p:spPr>
          <a:xfrm>
            <a:off x="172529" y="502999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3654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Redirecting </a:t>
            </a:r>
            <a:r>
              <a:rPr lang="en-US" altLang="zh-CN"/>
              <a:t>STDIO</a:t>
            </a:r>
            <a:r>
              <a:rPr lang="en-US"/>
              <a:t> </a:t>
            </a:r>
            <a:r>
              <a:rPr lang="en-US" dirty="0"/>
              <a:t>to a Pipe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 dup2()</a:t>
            </a:r>
          </a:p>
          <a:p>
            <a:endParaRPr lang="en-US" dirty="0"/>
          </a:p>
          <a:p>
            <a:r>
              <a:rPr lang="en-US" dirty="0"/>
              <a:t>#include &lt;</a:t>
            </a:r>
            <a:r>
              <a:rPr lang="en-US" dirty="0" err="1"/>
              <a:t>unistd.h</a:t>
            </a:r>
            <a:r>
              <a:rPr lang="en-US" dirty="0"/>
              <a:t>&gt;</a:t>
            </a:r>
          </a:p>
          <a:p>
            <a:r>
              <a:rPr lang="en-US" dirty="0" err="1"/>
              <a:t>int</a:t>
            </a:r>
            <a:r>
              <a:rPr lang="en-US" dirty="0"/>
              <a:t> dup(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oldfd</a:t>
            </a:r>
            <a:r>
              <a:rPr lang="en-US" dirty="0"/>
              <a:t>);</a:t>
            </a:r>
          </a:p>
          <a:p>
            <a:r>
              <a:rPr lang="en-US" dirty="0" err="1"/>
              <a:t>int</a:t>
            </a:r>
            <a:r>
              <a:rPr lang="en-US" dirty="0"/>
              <a:t> dup2(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oldfd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newfd</a:t>
            </a:r>
            <a:r>
              <a:rPr lang="en-US" dirty="0"/>
              <a:t>);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93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0B7967F-4552-F148-BC01-BC8E1E79285F}"/>
              </a:ext>
            </a:extLst>
          </p:cNvPr>
          <p:cNvSpPr/>
          <p:nvPr/>
        </p:nvSpPr>
        <p:spPr>
          <a:xfrm>
            <a:off x="6876978" y="1530652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5111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Redirecting </a:t>
            </a:r>
            <a:r>
              <a:rPr lang="en-US" altLang="zh-CN" dirty="0"/>
              <a:t>STDIO</a:t>
            </a:r>
            <a:r>
              <a:rPr lang="en-US" dirty="0"/>
              <a:t> to a Pipe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94</a:t>
            </a:fld>
            <a:endParaRPr lang="en-US" dirty="0"/>
          </a:p>
        </p:txBody>
      </p:sp>
      <p:pic>
        <p:nvPicPr>
          <p:cNvPr id="8" name="Picture 7" descr="\\172.16.2.26\Art\OUTPUT\PTG\STEVENS-RAGO\Ch15\Stevens_fig15-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551" y="1745114"/>
            <a:ext cx="5658079" cy="4027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22960" y="3072884"/>
            <a:ext cx="2987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dup2(</a:t>
            </a:r>
            <a:r>
              <a:rPr lang="en-US" dirty="0" err="1"/>
              <a:t>fd</a:t>
            </a:r>
            <a:r>
              <a:rPr lang="en-US" dirty="0"/>
              <a:t>[1], STDOUT_FILENO);</a:t>
            </a:r>
          </a:p>
        </p:txBody>
      </p:sp>
      <p:sp>
        <p:nvSpPr>
          <p:cNvPr id="10" name="Rectangle 9"/>
          <p:cNvSpPr/>
          <p:nvPr/>
        </p:nvSpPr>
        <p:spPr>
          <a:xfrm>
            <a:off x="5697482" y="3072884"/>
            <a:ext cx="2781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dup2(</a:t>
            </a:r>
            <a:r>
              <a:rPr lang="en-US" dirty="0" err="1"/>
              <a:t>fd</a:t>
            </a:r>
            <a:r>
              <a:rPr lang="en-US" dirty="0"/>
              <a:t>[0], STDIN_FILENO);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C1B85AF-6C30-DC45-AA16-8FE5ED2869A1}"/>
              </a:ext>
            </a:extLst>
          </p:cNvPr>
          <p:cNvSpPr/>
          <p:nvPr/>
        </p:nvSpPr>
        <p:spPr>
          <a:xfrm>
            <a:off x="172529" y="972259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7750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US" dirty="0"/>
              <a:t>Full-duplex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95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485900" y="2708910"/>
            <a:ext cx="1920240" cy="17945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Process A</a:t>
            </a:r>
          </a:p>
        </p:txBody>
      </p:sp>
      <p:sp>
        <p:nvSpPr>
          <p:cNvPr id="9" name="Rectangle 8"/>
          <p:cNvSpPr/>
          <p:nvPr/>
        </p:nvSpPr>
        <p:spPr>
          <a:xfrm>
            <a:off x="5798820" y="2708910"/>
            <a:ext cx="1920240" cy="17945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Process B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3589020" y="3040380"/>
            <a:ext cx="2000250" cy="27432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800000">
            <a:off x="3589020" y="3522280"/>
            <a:ext cx="2000250" cy="27432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44DB5D-853B-E545-9FDA-758F7B5E6FC9}"/>
              </a:ext>
            </a:extLst>
          </p:cNvPr>
          <p:cNvSpPr/>
          <p:nvPr/>
        </p:nvSpPr>
        <p:spPr>
          <a:xfrm>
            <a:off x="2046475" y="505852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http://www.cs.loyola.edu/~jglenn/702/S2005/Examples/dup2.html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8643952-F754-7B44-94CD-B0C5CE0BACE0}"/>
              </a:ext>
            </a:extLst>
          </p:cNvPr>
          <p:cNvSpPr/>
          <p:nvPr/>
        </p:nvSpPr>
        <p:spPr>
          <a:xfrm>
            <a:off x="298388" y="1040820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5625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Shared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/>
              <a:t>Shared memory allows two or more processes to share a given region of memory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This is the fastest way for processes to exchange data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/>
              <a:t>No data copying required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/>
              <a:t>Nor system calls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achieves</a:t>
            </a:r>
            <a:r>
              <a:rPr lang="zh-CN" altLang="en-US" dirty="0"/>
              <a:t> </a:t>
            </a:r>
            <a:r>
              <a:rPr lang="en-US" altLang="zh-CN" dirty="0"/>
              <a:t>bi-directional</a:t>
            </a:r>
            <a:r>
              <a:rPr lang="zh-CN" altLang="en-US" dirty="0"/>
              <a:t> </a:t>
            </a:r>
            <a:r>
              <a:rPr lang="en-US" altLang="zh-CN" dirty="0"/>
              <a:t>communications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96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E911A33-3E89-DF4D-84D3-5CAC822FA4E9}"/>
              </a:ext>
            </a:extLst>
          </p:cNvPr>
          <p:cNvSpPr/>
          <p:nvPr/>
        </p:nvSpPr>
        <p:spPr>
          <a:xfrm>
            <a:off x="172529" y="502999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1272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Shared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97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7E8A41-A2D4-EF47-8ABD-4EF2AE778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69" y="2230878"/>
            <a:ext cx="8394062" cy="419703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8B1D8F-DFFA-A246-86E6-19C89E289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50984"/>
            <a:ext cx="7937179" cy="940789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sz="2000" dirty="0"/>
              <a:t>Shared</a:t>
            </a:r>
            <a:r>
              <a:rPr lang="zh-CN" altLang="en-US" sz="2000" dirty="0"/>
              <a:t> </a:t>
            </a:r>
            <a:r>
              <a:rPr lang="en-US" sz="2000" dirty="0"/>
              <a:t>memory can be attached to </a:t>
            </a:r>
            <a:r>
              <a:rPr lang="en-US" altLang="zh-CN" sz="2000" dirty="0"/>
              <a:t>different</a:t>
            </a:r>
            <a:r>
              <a:rPr lang="zh-CN" altLang="en-US" sz="2000" dirty="0"/>
              <a:t> </a:t>
            </a:r>
            <a:r>
              <a:rPr lang="en-US" altLang="zh-CN" sz="2000" dirty="0"/>
              <a:t>addresses</a:t>
            </a:r>
            <a:r>
              <a:rPr lang="en-US" sz="2000" dirty="0"/>
              <a:t>.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2000" dirty="0"/>
              <a:t>P</a:t>
            </a:r>
            <a:r>
              <a:rPr lang="en-US" sz="2000" dirty="0"/>
              <a:t>rocesses that have this memory segment attached will have access to it.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1C72672-840E-A249-BC48-78279CAEF671}"/>
              </a:ext>
            </a:extLst>
          </p:cNvPr>
          <p:cNvSpPr/>
          <p:nvPr/>
        </p:nvSpPr>
        <p:spPr>
          <a:xfrm>
            <a:off x="172529" y="502999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06434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Share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98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Create using </a:t>
            </a:r>
            <a:r>
              <a:rPr lang="en-US" i="1" dirty="0" err="1"/>
              <a:t>int</a:t>
            </a:r>
            <a:r>
              <a:rPr lang="en-US" i="1" dirty="0"/>
              <a:t> </a:t>
            </a:r>
            <a:r>
              <a:rPr lang="en-US" i="1" dirty="0" err="1"/>
              <a:t>shmget</a:t>
            </a:r>
            <a:r>
              <a:rPr lang="en-US" i="1" dirty="0"/>
              <a:t>(</a:t>
            </a:r>
            <a:r>
              <a:rPr lang="en-US" i="1" dirty="0" err="1"/>
              <a:t>key_t</a:t>
            </a:r>
            <a:r>
              <a:rPr lang="en-US" i="1" dirty="0"/>
              <a:t> key, </a:t>
            </a:r>
            <a:r>
              <a:rPr lang="en-US" i="1" dirty="0" err="1"/>
              <a:t>size_t</a:t>
            </a:r>
            <a:r>
              <a:rPr lang="en-US" i="1" dirty="0"/>
              <a:t> size, </a:t>
            </a:r>
            <a:r>
              <a:rPr lang="en-US" i="1" dirty="0" err="1"/>
              <a:t>int</a:t>
            </a:r>
            <a:r>
              <a:rPr lang="en-US" i="1" dirty="0"/>
              <a:t> flag);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b="1" dirty="0"/>
              <a:t> </a:t>
            </a:r>
            <a:r>
              <a:rPr lang="en-US" altLang="zh-CN" b="1" dirty="0"/>
              <a:t>key</a:t>
            </a:r>
            <a:r>
              <a:rPr lang="zh-CN" altLang="en-US" b="1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identification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shared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</a:p>
          <a:p>
            <a:pPr lvl="2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processes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shared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b="1" dirty="0"/>
              <a:t> </a:t>
            </a:r>
            <a:r>
              <a:rPr lang="en-US" b="1" dirty="0"/>
              <a:t>size </a:t>
            </a:r>
            <a:r>
              <a:rPr lang="en-US" altLang="zh-CN" dirty="0"/>
              <a:t>–</a:t>
            </a:r>
            <a:r>
              <a:rPr 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shared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created</a:t>
            </a:r>
            <a:endParaRPr lang="en-US" dirty="0"/>
          </a:p>
          <a:p>
            <a:pPr lvl="2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Rounded</a:t>
            </a:r>
            <a:r>
              <a:rPr lang="zh-CN" altLang="en-US" dirty="0"/>
              <a:t> </a:t>
            </a:r>
            <a:r>
              <a:rPr lang="en-US" altLang="zh-CN" dirty="0"/>
              <a:t>up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b="1" dirty="0"/>
              <a:t>PAGE_SIZE</a:t>
            </a:r>
            <a:r>
              <a:rPr lang="zh-CN" altLang="en-US" b="1" dirty="0"/>
              <a:t> </a:t>
            </a:r>
            <a:r>
              <a:rPr lang="en-US" altLang="zh-CN" dirty="0"/>
              <a:t>(usually</a:t>
            </a:r>
            <a:r>
              <a:rPr lang="zh-CN" altLang="en-US" dirty="0"/>
              <a:t> </a:t>
            </a:r>
            <a:r>
              <a:rPr lang="en-US" altLang="zh-CN" dirty="0"/>
              <a:t>4096)</a:t>
            </a:r>
            <a:endParaRPr lang="en-US" dirty="0"/>
          </a:p>
          <a:p>
            <a:pPr lvl="1">
              <a:buFont typeface="Wingdings" pitchFamily="2" charset="2"/>
              <a:buChar char="Ø"/>
            </a:pPr>
            <a:r>
              <a:rPr lang="zh-CN" altLang="en-US" b="1" dirty="0"/>
              <a:t> </a:t>
            </a:r>
            <a:r>
              <a:rPr lang="en-US" b="1" dirty="0"/>
              <a:t>flag</a:t>
            </a:r>
            <a:r>
              <a:rPr lang="zh-CN" altLang="en-US" b="1" dirty="0"/>
              <a:t> </a:t>
            </a:r>
            <a:r>
              <a:rPr lang="en-US" altLang="zh-CN" dirty="0"/>
              <a:t>–</a:t>
            </a:r>
            <a:r>
              <a:rPr lang="en-US" dirty="0"/>
              <a:t> </a:t>
            </a:r>
            <a:r>
              <a:rPr lang="en-US" altLang="zh-CN" dirty="0"/>
              <a:t>Flags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behaviors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interface</a:t>
            </a:r>
            <a:endParaRPr lang="en-US" dirty="0"/>
          </a:p>
          <a:p>
            <a:pPr lvl="2">
              <a:buFont typeface="Wingdings" pitchFamily="2" charset="2"/>
              <a:buChar char="Ø"/>
            </a:pP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shared</a:t>
            </a:r>
            <a:r>
              <a:rPr lang="zh-CN" altLang="en-US" dirty="0"/>
              <a:t> </a:t>
            </a:r>
            <a:r>
              <a:rPr lang="en-US" altLang="zh-CN" dirty="0"/>
              <a:t>memory,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b="1" dirty="0"/>
              <a:t>IPC_CREATE</a:t>
            </a:r>
            <a:r>
              <a:rPr lang="en-US" dirty="0"/>
              <a:t>, </a:t>
            </a:r>
            <a:r>
              <a:rPr lang="en-US" b="1" dirty="0"/>
              <a:t>IPC_EXCL</a:t>
            </a:r>
            <a:r>
              <a:rPr lang="en-US" dirty="0"/>
              <a:t> and </a:t>
            </a:r>
            <a:r>
              <a:rPr lang="en-US" b="1" dirty="0"/>
              <a:t>mode permissions (e.g., </a:t>
            </a:r>
            <a:r>
              <a:rPr lang="en-US" altLang="zh-CN" b="1" dirty="0"/>
              <a:t>0666</a:t>
            </a:r>
            <a:r>
              <a:rPr lang="en-US" b="1" dirty="0"/>
              <a:t>)</a:t>
            </a:r>
          </a:p>
          <a:p>
            <a:pPr lvl="1">
              <a:buFont typeface="Wingdings" pitchFamily="2" charset="2"/>
              <a:buChar char="Ø"/>
            </a:pPr>
            <a:endParaRPr lang="en-US" b="1" dirty="0"/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b="1" dirty="0"/>
              <a:t> </a:t>
            </a:r>
            <a:r>
              <a:rPr lang="en-US" altLang="zh-CN" b="1" dirty="0"/>
              <a:t>key</a:t>
            </a:r>
            <a:r>
              <a:rPr lang="en-US" altLang="zh-CN" dirty="0"/>
              <a:t>?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 err="1"/>
              <a:t>key_t</a:t>
            </a:r>
            <a:r>
              <a:rPr lang="en-US" dirty="0"/>
              <a:t> </a:t>
            </a:r>
            <a:r>
              <a:rPr lang="en-US" b="1" dirty="0" err="1"/>
              <a:t>ftok</a:t>
            </a:r>
            <a:r>
              <a:rPr lang="en-US" dirty="0"/>
              <a:t>(</a:t>
            </a:r>
            <a:r>
              <a:rPr lang="en-US" dirty="0" err="1"/>
              <a:t>const</a:t>
            </a:r>
            <a:r>
              <a:rPr lang="en-US" dirty="0"/>
              <a:t> char *</a:t>
            </a:r>
            <a:r>
              <a:rPr lang="en-US" b="1" dirty="0"/>
              <a:t>pathname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b="1" dirty="0" err="1"/>
              <a:t>proj_id</a:t>
            </a:r>
            <a:r>
              <a:rPr lang="en-US" dirty="0"/>
              <a:t>);</a:t>
            </a:r>
          </a:p>
          <a:p>
            <a:pPr lvl="2">
              <a:buFont typeface="Wingdings" pitchFamily="2" charset="2"/>
              <a:buChar char="Ø"/>
            </a:pPr>
            <a:r>
              <a:rPr lang="en-US" altLang="zh-CN" dirty="0"/>
              <a:t>The </a:t>
            </a:r>
            <a:r>
              <a:rPr lang="en-US" altLang="zh-CN" b="1" dirty="0" err="1"/>
              <a:t>ftok</a:t>
            </a:r>
            <a:r>
              <a:rPr lang="en-US" altLang="zh-CN" dirty="0"/>
              <a:t>() function uses the identity of the file named by the given pathname (which must refer to an existing, accessible file) and the least significant 8 bits of </a:t>
            </a:r>
            <a:r>
              <a:rPr lang="en-US" altLang="zh-CN" dirty="0" err="1"/>
              <a:t>proj_id</a:t>
            </a:r>
            <a:r>
              <a:rPr lang="en-US" altLang="zh-CN" dirty="0"/>
              <a:t> (which must be nonzero) to generate a </a:t>
            </a:r>
            <a:r>
              <a:rPr lang="en-US" altLang="zh-CN" dirty="0" err="1"/>
              <a:t>key_t</a:t>
            </a:r>
            <a:r>
              <a:rPr lang="en-US" altLang="zh-CN" dirty="0"/>
              <a:t> type System V IPC key</a:t>
            </a:r>
          </a:p>
          <a:p>
            <a:pPr lvl="2">
              <a:buFont typeface="Wingdings" pitchFamily="2" charset="2"/>
              <a:buChar char="Ø"/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leads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key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FA78421-F152-4B46-9EE8-4A5C104504ED}"/>
              </a:ext>
            </a:extLst>
          </p:cNvPr>
          <p:cNvSpPr/>
          <p:nvPr/>
        </p:nvSpPr>
        <p:spPr>
          <a:xfrm>
            <a:off x="6876978" y="2035963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0062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Attaching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Shared</a:t>
            </a:r>
            <a:r>
              <a:rPr lang="zh-CN" altLang="en-US" dirty="0"/>
              <a:t> </a:t>
            </a:r>
            <a:r>
              <a:rPr lang="en-US" dirty="0"/>
              <a:t>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void *</a:t>
            </a:r>
            <a:r>
              <a:rPr lang="en-US" b="1" dirty="0" err="1"/>
              <a:t>shmat</a:t>
            </a:r>
            <a:r>
              <a:rPr lang="en-US" b="1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b="1" dirty="0" err="1"/>
              <a:t>shmid</a:t>
            </a:r>
            <a:r>
              <a:rPr lang="en-US" b="1" dirty="0"/>
              <a:t>, </a:t>
            </a:r>
            <a:r>
              <a:rPr lang="en-US" b="1" dirty="0" err="1"/>
              <a:t>const</a:t>
            </a:r>
            <a:r>
              <a:rPr lang="en-US" b="1" dirty="0"/>
              <a:t> void *</a:t>
            </a:r>
            <a:r>
              <a:rPr lang="en-US" b="1" dirty="0" err="1"/>
              <a:t>addr</a:t>
            </a:r>
            <a:r>
              <a:rPr lang="en-US" b="1" dirty="0"/>
              <a:t>, </a:t>
            </a:r>
            <a:r>
              <a:rPr lang="en-US" b="1" dirty="0" err="1"/>
              <a:t>int</a:t>
            </a:r>
            <a:r>
              <a:rPr lang="en-US" b="1" dirty="0"/>
              <a:t> flag);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/>
              <a:t>Attach shared memory segment to process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b="1" dirty="0" err="1"/>
              <a:t>shmid</a:t>
            </a:r>
            <a:r>
              <a:rPr lang="zh-CN" altLang="en-US" b="1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ID</a:t>
            </a:r>
            <a:r>
              <a:rPr lang="zh-CN" altLang="en-US" dirty="0"/>
              <a:t> </a:t>
            </a:r>
            <a:r>
              <a:rPr lang="en-US" altLang="zh-CN" dirty="0"/>
              <a:t>returned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b="1" i="1" dirty="0" err="1"/>
              <a:t>shmget</a:t>
            </a:r>
            <a:endParaRPr lang="en-US" b="1" dirty="0"/>
          </a:p>
          <a:p>
            <a:pPr lvl="1">
              <a:buFont typeface="Wingdings" pitchFamily="2" charset="2"/>
              <a:buChar char="Ø"/>
            </a:pPr>
            <a:r>
              <a:rPr lang="en-US" b="1" dirty="0" err="1"/>
              <a:t>addr</a:t>
            </a:r>
            <a:r>
              <a:rPr lang="en-US" b="1" dirty="0"/>
              <a:t> == NULL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/>
              <a:t>The OS picks an address and attaches shared memory there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 err="1"/>
              <a:t>addr</a:t>
            </a:r>
            <a:r>
              <a:rPr lang="en-US" b="1" dirty="0"/>
              <a:t> != NULL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/>
              <a:t>Attach to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dirty="0"/>
              <a:t>specific address </a:t>
            </a:r>
            <a:r>
              <a:rPr lang="en-US" b="1" dirty="0" err="1"/>
              <a:t>addr</a:t>
            </a:r>
            <a:r>
              <a:rPr lang="en-US" dirty="0"/>
              <a:t>. It should be a page aligned address unless flag SHM_RND is specified, which rounds it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b="1" dirty="0"/>
              <a:t>flag</a:t>
            </a:r>
            <a:r>
              <a:rPr lang="zh-CN" altLang="en-US" b="1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behaviors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err="1"/>
              <a:t>shmat</a:t>
            </a:r>
            <a:r>
              <a:rPr lang="zh-CN" altLang="en-US" dirty="0"/>
              <a:t> </a:t>
            </a:r>
            <a:r>
              <a:rPr lang="en-US" altLang="zh-CN" dirty="0"/>
              <a:t>()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dirty="0">
                <a:hlinkClick r:id="rId2"/>
              </a:rPr>
              <a:t>https://linux.die.net/man/2/shmat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dirty="0"/>
              <a:t>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99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C9A19D0-ED46-B248-B1B2-EBD51F3D7C0E}"/>
              </a:ext>
            </a:extLst>
          </p:cNvPr>
          <p:cNvSpPr/>
          <p:nvPr/>
        </p:nvSpPr>
        <p:spPr>
          <a:xfrm>
            <a:off x="6532988" y="2116646"/>
            <a:ext cx="1602484" cy="689907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CS392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0160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5982</TotalTime>
  <Words>9121</Words>
  <Application>Microsoft Macintosh PowerPoint</Application>
  <PresentationFormat>On-screen Show (4:3)</PresentationFormat>
  <Paragraphs>1799</Paragraphs>
  <Slides>134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134</vt:i4>
      </vt:variant>
    </vt:vector>
  </HeadingPairs>
  <TitlesOfParts>
    <vt:vector size="147" baseType="lpstr">
      <vt:lpstr>Arial</vt:lpstr>
      <vt:lpstr>Calibri</vt:lpstr>
      <vt:lpstr>Calibri Light</vt:lpstr>
      <vt:lpstr>Consolas</vt:lpstr>
      <vt:lpstr>Courier New</vt:lpstr>
      <vt:lpstr>Helvetica</vt:lpstr>
      <vt:lpstr>MT Extra</vt:lpstr>
      <vt:lpstr>Tahoma</vt:lpstr>
      <vt:lpstr>Times</vt:lpstr>
      <vt:lpstr>Times New Roman</vt:lpstr>
      <vt:lpstr>Wingdings</vt:lpstr>
      <vt:lpstr>Wingdings 2</vt:lpstr>
      <vt:lpstr>Retrospect</vt:lpstr>
      <vt:lpstr>Final Review</vt:lpstr>
      <vt:lpstr>Final Exam Arrangements</vt:lpstr>
      <vt:lpstr>PowerPoint Presentation</vt:lpstr>
      <vt:lpstr>Please Help Do the Course Surveys</vt:lpstr>
      <vt:lpstr>LEARNING OBJECTIVES</vt:lpstr>
      <vt:lpstr>Part 1 -- Linux</vt:lpstr>
      <vt:lpstr>Computer Systems</vt:lpstr>
      <vt:lpstr>Work with Terminal: Shells</vt:lpstr>
      <vt:lpstr>Shell Commands</vt:lpstr>
      <vt:lpstr>Part 2 – C Basics</vt:lpstr>
      <vt:lpstr>Be Aware of Different Standards</vt:lpstr>
      <vt:lpstr>Primitive Types in C Language</vt:lpstr>
      <vt:lpstr>Typical Type Limits</vt:lpstr>
      <vt:lpstr>Implicit and Explicit Typecasts</vt:lpstr>
      <vt:lpstr>Constants by Macro</vt:lpstr>
      <vt:lpstr>Enumerations</vt:lpstr>
      <vt:lpstr>Structures</vt:lpstr>
      <vt:lpstr>Arrays</vt:lpstr>
      <vt:lpstr>Pointers</vt:lpstr>
      <vt:lpstr>Pointers</vt:lpstr>
      <vt:lpstr>Pointer Arithmetic</vt:lpstr>
      <vt:lpstr>Variable Scope</vt:lpstr>
      <vt:lpstr>Variable Scope</vt:lpstr>
      <vt:lpstr>Variable Scope</vt:lpstr>
      <vt:lpstr>Strings in C Program</vt:lpstr>
      <vt:lpstr>String Operations (1)</vt:lpstr>
      <vt:lpstr>String Operations (2)</vt:lpstr>
      <vt:lpstr>Dynamic Memory Allocation/Free</vt:lpstr>
      <vt:lpstr>Dynamic Memory Allocation/Free</vt:lpstr>
      <vt:lpstr>Header Files</vt:lpstr>
      <vt:lpstr>Create Your Own Header File</vt:lpstr>
      <vt:lpstr>Part 3 – Compiling and linking</vt:lpstr>
      <vt:lpstr>Compiling</vt:lpstr>
      <vt:lpstr>Compiling (1): Pre-processing</vt:lpstr>
      <vt:lpstr>Compiling (2): Compilation</vt:lpstr>
      <vt:lpstr>Compiling (3): Assemble</vt:lpstr>
      <vt:lpstr>Compiling (4): Linking</vt:lpstr>
      <vt:lpstr>Compiling A Program with Multiple Files</vt:lpstr>
      <vt:lpstr>How Linker Resolves Duplicate Symbol Definitions</vt:lpstr>
      <vt:lpstr>Linker’s Symbol Rules</vt:lpstr>
      <vt:lpstr>Linker Puzzles</vt:lpstr>
      <vt:lpstr>Creating Static Libraries</vt:lpstr>
      <vt:lpstr>Linking with Static Libraries</vt:lpstr>
      <vt:lpstr>Dynamic Linking</vt:lpstr>
      <vt:lpstr>Makefiles</vt:lpstr>
      <vt:lpstr>Using makefiles</vt:lpstr>
      <vt:lpstr>Sample makefile</vt:lpstr>
      <vt:lpstr> Implicit rules</vt:lpstr>
      <vt:lpstr>Part 4 – Standard IO</vt:lpstr>
      <vt:lpstr>Standard Input</vt:lpstr>
      <vt:lpstr>Other Standard Input Functions</vt:lpstr>
      <vt:lpstr>Standard Output</vt:lpstr>
      <vt:lpstr>Formatted Output</vt:lpstr>
      <vt:lpstr>Other Standard Output Functions</vt:lpstr>
      <vt:lpstr>Standard Error</vt:lpstr>
      <vt:lpstr>Errno (We have talked about it)</vt:lpstr>
      <vt:lpstr>perror()</vt:lpstr>
      <vt:lpstr>Part 5 – File IO</vt:lpstr>
      <vt:lpstr>Open a Stream</vt:lpstr>
      <vt:lpstr>Stream Modes</vt:lpstr>
      <vt:lpstr>Closing a Stream</vt:lpstr>
      <vt:lpstr>Reopen a Stream</vt:lpstr>
      <vt:lpstr>Read/Write with Streams</vt:lpstr>
      <vt:lpstr>General IO read/write</vt:lpstr>
      <vt:lpstr>General IO read/write</vt:lpstr>
      <vt:lpstr>Not At the Beginning, Nor at the End</vt:lpstr>
      <vt:lpstr>Formatted Stream I/O</vt:lpstr>
      <vt:lpstr>Error handling (1)</vt:lpstr>
      <vt:lpstr>Error handling (2)</vt:lpstr>
      <vt:lpstr>Error handling (3)</vt:lpstr>
      <vt:lpstr>Error handling (4)</vt:lpstr>
      <vt:lpstr>Part 6 – Processes</vt:lpstr>
      <vt:lpstr>The Process</vt:lpstr>
      <vt:lpstr>Memory Layout (with Libraries)</vt:lpstr>
      <vt:lpstr>PIDs</vt:lpstr>
      <vt:lpstr>Creating New Processes</vt:lpstr>
      <vt:lpstr>Waiting for Children</vt:lpstr>
      <vt:lpstr>Zombie Processes</vt:lpstr>
      <vt:lpstr>Zombie Processes</vt:lpstr>
      <vt:lpstr>Orphan Processes</vt:lpstr>
      <vt:lpstr>exec</vt:lpstr>
      <vt:lpstr>A Signal Is</vt:lpstr>
      <vt:lpstr>Default Actions</vt:lpstr>
      <vt:lpstr>The Modern Way</vt:lpstr>
      <vt:lpstr>sa_sigaction</vt:lpstr>
      <vt:lpstr>Send Signal (1)</vt:lpstr>
      <vt:lpstr>Send Signal (2)</vt:lpstr>
      <vt:lpstr>IPC</vt:lpstr>
      <vt:lpstr>UNIX Pipes</vt:lpstr>
      <vt:lpstr>Creating a Pipe</vt:lpstr>
      <vt:lpstr>A Pipe is Provided by the OS</vt:lpstr>
      <vt:lpstr>Half-duplex</vt:lpstr>
      <vt:lpstr>Redirecting STDIO to a Pipe</vt:lpstr>
      <vt:lpstr>Redirecting STDIO to a Pipe</vt:lpstr>
      <vt:lpstr>How to Create Full-duplex</vt:lpstr>
      <vt:lpstr>Shared memory</vt:lpstr>
      <vt:lpstr>Shared memory</vt:lpstr>
      <vt:lpstr>API to Create Share Memory</vt:lpstr>
      <vt:lpstr>Attaching to Shared Memory</vt:lpstr>
      <vt:lpstr>Detaching Memory</vt:lpstr>
      <vt:lpstr>Deleting Shared Memory</vt:lpstr>
      <vt:lpstr>How To Create A Daemon</vt:lpstr>
      <vt:lpstr>Part 7 – Threads</vt:lpstr>
      <vt:lpstr>Single-threaded Processes</vt:lpstr>
      <vt:lpstr>Multithreading</vt:lpstr>
      <vt:lpstr>Process V.S. Thread</vt:lpstr>
      <vt:lpstr>Concurrent Execution on a Single-core System</vt:lpstr>
      <vt:lpstr>More Benefits</vt:lpstr>
      <vt:lpstr>Creating Threads</vt:lpstr>
      <vt:lpstr>Exiting a Thread</vt:lpstr>
      <vt:lpstr>Joining with Terminated Threads</vt:lpstr>
      <vt:lpstr>Race Condition</vt:lpstr>
      <vt:lpstr>Mutex -- Avoid Race Conditions</vt:lpstr>
      <vt:lpstr>Mutex Variables Initialization</vt:lpstr>
      <vt:lpstr>Destroying a Mutex Variable</vt:lpstr>
      <vt:lpstr>How to Use an Initialized Mutex</vt:lpstr>
      <vt:lpstr>Deadlocks</vt:lpstr>
      <vt:lpstr>Deadlocks</vt:lpstr>
      <vt:lpstr>Deadlocks</vt:lpstr>
      <vt:lpstr>Part 8 – Sockets</vt:lpstr>
      <vt:lpstr>Sockets</vt:lpstr>
      <vt:lpstr>Socket Identification ``endpoint address’’</vt:lpstr>
      <vt:lpstr>Using Ports to Identify Services</vt:lpstr>
      <vt:lpstr>Client-Server Communication  Datagram Sockets (UDP): Connectionless</vt:lpstr>
      <vt:lpstr>Client-Server Communication Stream Sockets (TCP): Connection-oriented </vt:lpstr>
      <vt:lpstr>Part 9 – Permissions</vt:lpstr>
      <vt:lpstr>PowerPoint Presentation</vt:lpstr>
      <vt:lpstr>PowerPoint Presentation</vt:lpstr>
      <vt:lpstr>PowerPoint Presentation</vt:lpstr>
      <vt:lpstr>File Permissions</vt:lpstr>
      <vt:lpstr>PowerPoint Presentation</vt:lpstr>
      <vt:lpstr>PowerPoint Presentation</vt:lpstr>
      <vt:lpstr>Function vs System Calls</vt:lpstr>
      <vt:lpstr>Thank You So Much!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C and *NIX</dc:title>
  <dc:creator>porto</dc:creator>
  <cp:lastModifiedBy>Jun Xu</cp:lastModifiedBy>
  <cp:revision>758</cp:revision>
  <dcterms:created xsi:type="dcterms:W3CDTF">2016-01-21T20:46:53Z</dcterms:created>
  <dcterms:modified xsi:type="dcterms:W3CDTF">2019-05-06T15:39:41Z</dcterms:modified>
</cp:coreProperties>
</file>